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</p:sldMasterIdLst>
  <p:notesMasterIdLst>
    <p:notesMasterId r:id="rId36"/>
  </p:notesMasterIdLst>
  <p:sldIdLst>
    <p:sldId id="292" r:id="rId3"/>
    <p:sldId id="265" r:id="rId4"/>
    <p:sldId id="260" r:id="rId5"/>
    <p:sldId id="269" r:id="rId6"/>
    <p:sldId id="271" r:id="rId7"/>
    <p:sldId id="323" r:id="rId8"/>
    <p:sldId id="267" r:id="rId9"/>
    <p:sldId id="315" r:id="rId10"/>
    <p:sldId id="316" r:id="rId11"/>
    <p:sldId id="303" r:id="rId12"/>
    <p:sldId id="304" r:id="rId13"/>
    <p:sldId id="305" r:id="rId14"/>
    <p:sldId id="320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21" r:id="rId24"/>
    <p:sldId id="322" r:id="rId25"/>
    <p:sldId id="327" r:id="rId26"/>
    <p:sldId id="329" r:id="rId27"/>
    <p:sldId id="330" r:id="rId28"/>
    <p:sldId id="317" r:id="rId29"/>
    <p:sldId id="331" r:id="rId30"/>
    <p:sldId id="281" r:id="rId31"/>
    <p:sldId id="283" r:id="rId32"/>
    <p:sldId id="332" r:id="rId33"/>
    <p:sldId id="324" r:id="rId34"/>
    <p:sldId id="31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9FB"/>
    <a:srgbClr val="2A333F"/>
    <a:srgbClr val="F0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8065" autoAdjust="0"/>
  </p:normalViewPr>
  <p:slideViewPr>
    <p:cSldViewPr snapToGrid="0">
      <p:cViewPr varScale="1">
        <p:scale>
          <a:sx n="102" d="100"/>
          <a:sy n="102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DE49B-E640-4BBE-9DCF-632BC86A0239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D438A0-1B2A-4DB5-BC5D-215B18500BBB}">
      <dgm:prSet/>
      <dgm:spPr/>
      <dgm:t>
        <a:bodyPr/>
        <a:lstStyle/>
        <a:p>
          <a:r>
            <a:rPr lang="en-US" dirty="0"/>
            <a:t>Look for completion / spot check for accuracy – don’t check all problems</a:t>
          </a:r>
        </a:p>
      </dgm:t>
    </dgm:pt>
    <dgm:pt modelId="{64F96178-7B71-4FB6-A30F-DCDBB45FBC4D}" type="parTrans" cxnId="{FC3AEDC1-FD8C-4D0C-89B5-91B0F2D1123D}">
      <dgm:prSet/>
      <dgm:spPr/>
      <dgm:t>
        <a:bodyPr/>
        <a:lstStyle/>
        <a:p>
          <a:endParaRPr lang="en-US"/>
        </a:p>
      </dgm:t>
    </dgm:pt>
    <dgm:pt modelId="{94F7B08C-FD2A-452A-8590-621C0949059F}" type="sibTrans" cxnId="{FC3AEDC1-FD8C-4D0C-89B5-91B0F2D1123D}">
      <dgm:prSet phldrT="1" phldr="0"/>
      <dgm:spPr/>
      <dgm:t>
        <a:bodyPr/>
        <a:lstStyle/>
        <a:p>
          <a:endParaRPr lang="en-US"/>
        </a:p>
      </dgm:t>
    </dgm:pt>
    <dgm:pt modelId="{2F345C40-EE7A-44EE-BB39-E9BDDB20FE53}">
      <dgm:prSet/>
      <dgm:spPr/>
      <dgm:t>
        <a:bodyPr/>
        <a:lstStyle/>
        <a:p>
          <a:r>
            <a:rPr lang="en-US" dirty="0"/>
            <a:t>Use SKIP when students are stuck and you want to just move them forward with other intervention</a:t>
          </a:r>
        </a:p>
      </dgm:t>
    </dgm:pt>
    <dgm:pt modelId="{65767269-A03A-4156-9BDB-1ADB81E155D7}" type="parTrans" cxnId="{C3DC5DBC-3CED-4BCA-8449-A5616D4E4655}">
      <dgm:prSet/>
      <dgm:spPr/>
      <dgm:t>
        <a:bodyPr/>
        <a:lstStyle/>
        <a:p>
          <a:endParaRPr lang="en-US"/>
        </a:p>
      </dgm:t>
    </dgm:pt>
    <dgm:pt modelId="{4071E8AA-804A-41BA-8138-E1701E8ADDDD}" type="sibTrans" cxnId="{C3DC5DBC-3CED-4BCA-8449-A5616D4E4655}">
      <dgm:prSet phldrT="2" phldr="0"/>
      <dgm:spPr/>
      <dgm:t>
        <a:bodyPr/>
        <a:lstStyle/>
        <a:p>
          <a:endParaRPr lang="en-US"/>
        </a:p>
      </dgm:t>
    </dgm:pt>
    <dgm:pt modelId="{7BE90A97-67E6-4189-994C-7831CFFA4C03}">
      <dgm:prSet/>
      <dgm:spPr/>
      <dgm:t>
        <a:bodyPr/>
        <a:lstStyle/>
        <a:p>
          <a:r>
            <a:rPr lang="en-US" dirty="0"/>
            <a:t>Answer key Star indicates recommended mastery level</a:t>
          </a:r>
        </a:p>
      </dgm:t>
    </dgm:pt>
    <dgm:pt modelId="{645B8FE7-3858-4A4E-B6D0-73FB2766F01D}" type="parTrans" cxnId="{4D37B367-44EA-4126-BD1D-6B1321EC71AE}">
      <dgm:prSet/>
      <dgm:spPr/>
      <dgm:t>
        <a:bodyPr/>
        <a:lstStyle/>
        <a:p>
          <a:endParaRPr lang="en-US"/>
        </a:p>
      </dgm:t>
    </dgm:pt>
    <dgm:pt modelId="{DEBC38ED-2850-4740-BB53-0ACDE9BBAA3B}" type="sibTrans" cxnId="{4D37B367-44EA-4126-BD1D-6B1321EC71AE}">
      <dgm:prSet/>
      <dgm:spPr/>
      <dgm:t>
        <a:bodyPr/>
        <a:lstStyle/>
        <a:p>
          <a:endParaRPr lang="en-US"/>
        </a:p>
      </dgm:t>
    </dgm:pt>
    <dgm:pt modelId="{B9BA6233-0428-4444-A9EF-A568C9B9E766}" type="pres">
      <dgm:prSet presAssocID="{D31DE49B-E640-4BBE-9DCF-632BC86A0239}" presName="diagram" presStyleCnt="0">
        <dgm:presLayoutVars>
          <dgm:dir/>
          <dgm:resizeHandles val="exact"/>
        </dgm:presLayoutVars>
      </dgm:prSet>
      <dgm:spPr/>
    </dgm:pt>
    <dgm:pt modelId="{7164B389-646A-426E-A121-31B0A4891FFC}" type="pres">
      <dgm:prSet presAssocID="{53D438A0-1B2A-4DB5-BC5D-215B18500BBB}" presName="node" presStyleLbl="node1" presStyleIdx="0" presStyleCnt="3">
        <dgm:presLayoutVars>
          <dgm:bulletEnabled val="1"/>
        </dgm:presLayoutVars>
      </dgm:prSet>
      <dgm:spPr/>
    </dgm:pt>
    <dgm:pt modelId="{6FC048F3-4CC2-49E6-8B50-DAA86A141A0A}" type="pres">
      <dgm:prSet presAssocID="{94F7B08C-FD2A-452A-8590-621C0949059F}" presName="sibTrans" presStyleCnt="0"/>
      <dgm:spPr/>
    </dgm:pt>
    <dgm:pt modelId="{0C48E741-049C-448F-ADE7-9FC60FA2DE4E}" type="pres">
      <dgm:prSet presAssocID="{7BE90A97-67E6-4189-994C-7831CFFA4C03}" presName="node" presStyleLbl="node1" presStyleIdx="1" presStyleCnt="3">
        <dgm:presLayoutVars>
          <dgm:bulletEnabled val="1"/>
        </dgm:presLayoutVars>
      </dgm:prSet>
      <dgm:spPr/>
    </dgm:pt>
    <dgm:pt modelId="{C9573C28-2344-4BAA-99F7-C3D1DDA4E240}" type="pres">
      <dgm:prSet presAssocID="{DEBC38ED-2850-4740-BB53-0ACDE9BBAA3B}" presName="sibTrans" presStyleCnt="0"/>
      <dgm:spPr/>
    </dgm:pt>
    <dgm:pt modelId="{129C113A-ED99-454A-AC3E-7A527C2DA9DB}" type="pres">
      <dgm:prSet presAssocID="{2F345C40-EE7A-44EE-BB39-E9BDDB20FE53}" presName="node" presStyleLbl="node1" presStyleIdx="2" presStyleCnt="3">
        <dgm:presLayoutVars>
          <dgm:bulletEnabled val="1"/>
        </dgm:presLayoutVars>
      </dgm:prSet>
      <dgm:spPr/>
    </dgm:pt>
  </dgm:ptLst>
  <dgm:cxnLst>
    <dgm:cxn modelId="{AC29BC0F-72E6-46D0-9C2F-94B073F0B23D}" type="presOf" srcId="{7BE90A97-67E6-4189-994C-7831CFFA4C03}" destId="{0C48E741-049C-448F-ADE7-9FC60FA2DE4E}" srcOrd="0" destOrd="0" presId="urn:microsoft.com/office/officeart/2005/8/layout/default"/>
    <dgm:cxn modelId="{4D37B367-44EA-4126-BD1D-6B1321EC71AE}" srcId="{D31DE49B-E640-4BBE-9DCF-632BC86A0239}" destId="{7BE90A97-67E6-4189-994C-7831CFFA4C03}" srcOrd="1" destOrd="0" parTransId="{645B8FE7-3858-4A4E-B6D0-73FB2766F01D}" sibTransId="{DEBC38ED-2850-4740-BB53-0ACDE9BBAA3B}"/>
    <dgm:cxn modelId="{0D2595A1-C82F-4982-9CE8-7CBB3D8ED941}" type="presOf" srcId="{D31DE49B-E640-4BBE-9DCF-632BC86A0239}" destId="{B9BA6233-0428-4444-A9EF-A568C9B9E766}" srcOrd="0" destOrd="0" presId="urn:microsoft.com/office/officeart/2005/8/layout/default"/>
    <dgm:cxn modelId="{88ADA8AD-24B8-4120-ACF3-CAA8E7297FFB}" type="presOf" srcId="{2F345C40-EE7A-44EE-BB39-E9BDDB20FE53}" destId="{129C113A-ED99-454A-AC3E-7A527C2DA9DB}" srcOrd="0" destOrd="0" presId="urn:microsoft.com/office/officeart/2005/8/layout/default"/>
    <dgm:cxn modelId="{CD3A22B7-33B0-4EB3-BE5E-DA8DA6086C43}" type="presOf" srcId="{53D438A0-1B2A-4DB5-BC5D-215B18500BBB}" destId="{7164B389-646A-426E-A121-31B0A4891FFC}" srcOrd="0" destOrd="0" presId="urn:microsoft.com/office/officeart/2005/8/layout/default"/>
    <dgm:cxn modelId="{C3DC5DBC-3CED-4BCA-8449-A5616D4E4655}" srcId="{D31DE49B-E640-4BBE-9DCF-632BC86A0239}" destId="{2F345C40-EE7A-44EE-BB39-E9BDDB20FE53}" srcOrd="2" destOrd="0" parTransId="{65767269-A03A-4156-9BDB-1ADB81E155D7}" sibTransId="{4071E8AA-804A-41BA-8138-E1701E8ADDDD}"/>
    <dgm:cxn modelId="{FC3AEDC1-FD8C-4D0C-89B5-91B0F2D1123D}" srcId="{D31DE49B-E640-4BBE-9DCF-632BC86A0239}" destId="{53D438A0-1B2A-4DB5-BC5D-215B18500BBB}" srcOrd="0" destOrd="0" parTransId="{64F96178-7B71-4FB6-A30F-DCDBB45FBC4D}" sibTransId="{94F7B08C-FD2A-452A-8590-621C0949059F}"/>
    <dgm:cxn modelId="{EB8C4273-66E7-43E8-BBF2-2EB6309CB0F7}" type="presParOf" srcId="{B9BA6233-0428-4444-A9EF-A568C9B9E766}" destId="{7164B389-646A-426E-A121-31B0A4891FFC}" srcOrd="0" destOrd="0" presId="urn:microsoft.com/office/officeart/2005/8/layout/default"/>
    <dgm:cxn modelId="{B64757E5-8988-45C8-8AB7-4918E6D6CDB9}" type="presParOf" srcId="{B9BA6233-0428-4444-A9EF-A568C9B9E766}" destId="{6FC048F3-4CC2-49E6-8B50-DAA86A141A0A}" srcOrd="1" destOrd="0" presId="urn:microsoft.com/office/officeart/2005/8/layout/default"/>
    <dgm:cxn modelId="{9A4EA1DD-D1A4-409B-965C-D91F9BCCA4DE}" type="presParOf" srcId="{B9BA6233-0428-4444-A9EF-A568C9B9E766}" destId="{0C48E741-049C-448F-ADE7-9FC60FA2DE4E}" srcOrd="2" destOrd="0" presId="urn:microsoft.com/office/officeart/2005/8/layout/default"/>
    <dgm:cxn modelId="{3EAEFE90-85B7-4C3D-9F3D-B4F34CF49016}" type="presParOf" srcId="{B9BA6233-0428-4444-A9EF-A568C9B9E766}" destId="{C9573C28-2344-4BAA-99F7-C3D1DDA4E240}" srcOrd="3" destOrd="0" presId="urn:microsoft.com/office/officeart/2005/8/layout/default"/>
    <dgm:cxn modelId="{A30FC955-14D1-46A2-837B-D9D3F72C8522}" type="presParOf" srcId="{B9BA6233-0428-4444-A9EF-A568C9B9E766}" destId="{129C113A-ED99-454A-AC3E-7A527C2DA9D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1DE49B-E640-4BBE-9DCF-632BC86A0239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D438A0-1B2A-4DB5-BC5D-215B18500BBB}">
      <dgm:prSet/>
      <dgm:spPr/>
      <dgm:t>
        <a:bodyPr/>
        <a:lstStyle/>
        <a:p>
          <a:r>
            <a:rPr lang="en-US" dirty="0"/>
            <a:t>Always use your network copy machine for printing</a:t>
          </a:r>
        </a:p>
      </dgm:t>
    </dgm:pt>
    <dgm:pt modelId="{64F96178-7B71-4FB6-A30F-DCDBB45FBC4D}" type="parTrans" cxnId="{FC3AEDC1-FD8C-4D0C-89B5-91B0F2D1123D}">
      <dgm:prSet/>
      <dgm:spPr/>
      <dgm:t>
        <a:bodyPr/>
        <a:lstStyle/>
        <a:p>
          <a:endParaRPr lang="en-US"/>
        </a:p>
      </dgm:t>
    </dgm:pt>
    <dgm:pt modelId="{94F7B08C-FD2A-452A-8590-621C0949059F}" type="sibTrans" cxnId="{FC3AEDC1-FD8C-4D0C-89B5-91B0F2D1123D}">
      <dgm:prSet phldrT="1" phldr="0"/>
      <dgm:spPr/>
      <dgm:t>
        <a:bodyPr/>
        <a:lstStyle/>
        <a:p>
          <a:endParaRPr lang="en-US"/>
        </a:p>
      </dgm:t>
    </dgm:pt>
    <dgm:pt modelId="{9FB34BB8-9174-48F5-B9CC-B5FB3D84C061}">
      <dgm:prSet/>
      <dgm:spPr/>
      <dgm:t>
        <a:bodyPr/>
        <a:lstStyle/>
        <a:p>
          <a:r>
            <a:rPr lang="en-US" dirty="0"/>
            <a:t>Possible to combine with a weekly spelling list or other activity on the back</a:t>
          </a:r>
        </a:p>
      </dgm:t>
    </dgm:pt>
    <dgm:pt modelId="{F49A6EBB-C130-4AA9-B2C9-9CD57CB5C980}" type="parTrans" cxnId="{56D286CB-0E5B-4A83-9453-042A78A13BF6}">
      <dgm:prSet/>
      <dgm:spPr/>
      <dgm:t>
        <a:bodyPr/>
        <a:lstStyle/>
        <a:p>
          <a:endParaRPr lang="en-US"/>
        </a:p>
      </dgm:t>
    </dgm:pt>
    <dgm:pt modelId="{92B734F8-00BF-48A5-807C-E48C6E2C51CC}" type="sibTrans" cxnId="{56D286CB-0E5B-4A83-9453-042A78A13BF6}">
      <dgm:prSet/>
      <dgm:spPr/>
      <dgm:t>
        <a:bodyPr/>
        <a:lstStyle/>
        <a:p>
          <a:endParaRPr lang="en-US"/>
        </a:p>
      </dgm:t>
    </dgm:pt>
    <dgm:pt modelId="{E14F3573-CC4E-408C-93D9-25D662CAD144}">
      <dgm:prSet/>
      <dgm:spPr/>
      <dgm:t>
        <a:bodyPr/>
        <a:lstStyle/>
        <a:p>
          <a:r>
            <a:rPr lang="en-US" dirty="0"/>
            <a:t>Use colored paper for fun on holidays!</a:t>
          </a:r>
        </a:p>
      </dgm:t>
    </dgm:pt>
    <dgm:pt modelId="{3E449035-C0ED-490C-BEE6-D571B68041F7}" type="parTrans" cxnId="{BCFC8C1A-0392-405A-9D00-C072420C30EA}">
      <dgm:prSet/>
      <dgm:spPr/>
      <dgm:t>
        <a:bodyPr/>
        <a:lstStyle/>
        <a:p>
          <a:endParaRPr lang="en-US"/>
        </a:p>
      </dgm:t>
    </dgm:pt>
    <dgm:pt modelId="{E6E9327E-9061-4334-ADE9-328BFEB5688B}" type="sibTrans" cxnId="{BCFC8C1A-0392-405A-9D00-C072420C30EA}">
      <dgm:prSet/>
      <dgm:spPr/>
      <dgm:t>
        <a:bodyPr/>
        <a:lstStyle/>
        <a:p>
          <a:endParaRPr lang="en-US"/>
        </a:p>
      </dgm:t>
    </dgm:pt>
    <dgm:pt modelId="{B9BA6233-0428-4444-A9EF-A568C9B9E766}" type="pres">
      <dgm:prSet presAssocID="{D31DE49B-E640-4BBE-9DCF-632BC86A0239}" presName="diagram" presStyleCnt="0">
        <dgm:presLayoutVars>
          <dgm:dir/>
          <dgm:resizeHandles val="exact"/>
        </dgm:presLayoutVars>
      </dgm:prSet>
      <dgm:spPr/>
    </dgm:pt>
    <dgm:pt modelId="{7164B389-646A-426E-A121-31B0A4891FFC}" type="pres">
      <dgm:prSet presAssocID="{53D438A0-1B2A-4DB5-BC5D-215B18500BBB}" presName="node" presStyleLbl="node1" presStyleIdx="0" presStyleCnt="3">
        <dgm:presLayoutVars>
          <dgm:bulletEnabled val="1"/>
        </dgm:presLayoutVars>
      </dgm:prSet>
      <dgm:spPr/>
    </dgm:pt>
    <dgm:pt modelId="{6FC048F3-4CC2-49E6-8B50-DAA86A141A0A}" type="pres">
      <dgm:prSet presAssocID="{94F7B08C-FD2A-452A-8590-621C0949059F}" presName="sibTrans" presStyleCnt="0"/>
      <dgm:spPr/>
    </dgm:pt>
    <dgm:pt modelId="{28F6E482-535C-475A-B82B-9962491DFAC8}" type="pres">
      <dgm:prSet presAssocID="{9FB34BB8-9174-48F5-B9CC-B5FB3D84C061}" presName="node" presStyleLbl="node1" presStyleIdx="1" presStyleCnt="3">
        <dgm:presLayoutVars>
          <dgm:bulletEnabled val="1"/>
        </dgm:presLayoutVars>
      </dgm:prSet>
      <dgm:spPr/>
    </dgm:pt>
    <dgm:pt modelId="{886BD6AD-4532-4844-A61C-F9D6A47B883B}" type="pres">
      <dgm:prSet presAssocID="{92B734F8-00BF-48A5-807C-E48C6E2C51CC}" presName="sibTrans" presStyleCnt="0"/>
      <dgm:spPr/>
    </dgm:pt>
    <dgm:pt modelId="{89E4C39E-986E-4D97-B564-F482112EFB1E}" type="pres">
      <dgm:prSet presAssocID="{E14F3573-CC4E-408C-93D9-25D662CAD144}" presName="node" presStyleLbl="node1" presStyleIdx="2" presStyleCnt="3">
        <dgm:presLayoutVars>
          <dgm:bulletEnabled val="1"/>
        </dgm:presLayoutVars>
      </dgm:prSet>
      <dgm:spPr/>
    </dgm:pt>
  </dgm:ptLst>
  <dgm:cxnLst>
    <dgm:cxn modelId="{BCFC8C1A-0392-405A-9D00-C072420C30EA}" srcId="{D31DE49B-E640-4BBE-9DCF-632BC86A0239}" destId="{E14F3573-CC4E-408C-93D9-25D662CAD144}" srcOrd="2" destOrd="0" parTransId="{3E449035-C0ED-490C-BEE6-D571B68041F7}" sibTransId="{E6E9327E-9061-4334-ADE9-328BFEB5688B}"/>
    <dgm:cxn modelId="{F0206023-268B-448A-9121-959DA7B0DA45}" type="presOf" srcId="{E14F3573-CC4E-408C-93D9-25D662CAD144}" destId="{89E4C39E-986E-4D97-B564-F482112EFB1E}" srcOrd="0" destOrd="0" presId="urn:microsoft.com/office/officeart/2005/8/layout/default"/>
    <dgm:cxn modelId="{0D2595A1-C82F-4982-9CE8-7CBB3D8ED941}" type="presOf" srcId="{D31DE49B-E640-4BBE-9DCF-632BC86A0239}" destId="{B9BA6233-0428-4444-A9EF-A568C9B9E766}" srcOrd="0" destOrd="0" presId="urn:microsoft.com/office/officeart/2005/8/layout/default"/>
    <dgm:cxn modelId="{DCEEF3AE-988B-4D1B-85CC-B839E50B1BC9}" type="presOf" srcId="{9FB34BB8-9174-48F5-B9CC-B5FB3D84C061}" destId="{28F6E482-535C-475A-B82B-9962491DFAC8}" srcOrd="0" destOrd="0" presId="urn:microsoft.com/office/officeart/2005/8/layout/default"/>
    <dgm:cxn modelId="{CD3A22B7-33B0-4EB3-BE5E-DA8DA6086C43}" type="presOf" srcId="{53D438A0-1B2A-4DB5-BC5D-215B18500BBB}" destId="{7164B389-646A-426E-A121-31B0A4891FFC}" srcOrd="0" destOrd="0" presId="urn:microsoft.com/office/officeart/2005/8/layout/default"/>
    <dgm:cxn modelId="{FC3AEDC1-FD8C-4D0C-89B5-91B0F2D1123D}" srcId="{D31DE49B-E640-4BBE-9DCF-632BC86A0239}" destId="{53D438A0-1B2A-4DB5-BC5D-215B18500BBB}" srcOrd="0" destOrd="0" parTransId="{64F96178-7B71-4FB6-A30F-DCDBB45FBC4D}" sibTransId="{94F7B08C-FD2A-452A-8590-621C0949059F}"/>
    <dgm:cxn modelId="{56D286CB-0E5B-4A83-9453-042A78A13BF6}" srcId="{D31DE49B-E640-4BBE-9DCF-632BC86A0239}" destId="{9FB34BB8-9174-48F5-B9CC-B5FB3D84C061}" srcOrd="1" destOrd="0" parTransId="{F49A6EBB-C130-4AA9-B2C9-9CD57CB5C980}" sibTransId="{92B734F8-00BF-48A5-807C-E48C6E2C51CC}"/>
    <dgm:cxn modelId="{EB8C4273-66E7-43E8-BBF2-2EB6309CB0F7}" type="presParOf" srcId="{B9BA6233-0428-4444-A9EF-A568C9B9E766}" destId="{7164B389-646A-426E-A121-31B0A4891FFC}" srcOrd="0" destOrd="0" presId="urn:microsoft.com/office/officeart/2005/8/layout/default"/>
    <dgm:cxn modelId="{B64757E5-8988-45C8-8AB7-4918E6D6CDB9}" type="presParOf" srcId="{B9BA6233-0428-4444-A9EF-A568C9B9E766}" destId="{6FC048F3-4CC2-49E6-8B50-DAA86A141A0A}" srcOrd="1" destOrd="0" presId="urn:microsoft.com/office/officeart/2005/8/layout/default"/>
    <dgm:cxn modelId="{A00469C4-AC16-40E5-B37E-0DDE8394B346}" type="presParOf" srcId="{B9BA6233-0428-4444-A9EF-A568C9B9E766}" destId="{28F6E482-535C-475A-B82B-9962491DFAC8}" srcOrd="2" destOrd="0" presId="urn:microsoft.com/office/officeart/2005/8/layout/default"/>
    <dgm:cxn modelId="{633EC642-6E93-456C-A597-552B1F5831DD}" type="presParOf" srcId="{B9BA6233-0428-4444-A9EF-A568C9B9E766}" destId="{886BD6AD-4532-4844-A61C-F9D6A47B883B}" srcOrd="3" destOrd="0" presId="urn:microsoft.com/office/officeart/2005/8/layout/default"/>
    <dgm:cxn modelId="{8405FA56-4551-4715-8740-954DB23D2476}" type="presParOf" srcId="{B9BA6233-0428-4444-A9EF-A568C9B9E766}" destId="{89E4C39E-986E-4D97-B564-F482112EFB1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1DE49B-E640-4BBE-9DCF-632BC86A0239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D438A0-1B2A-4DB5-BC5D-215B18500BBB}">
      <dgm:prSet/>
      <dgm:spPr/>
      <dgm:t>
        <a:bodyPr/>
        <a:lstStyle/>
        <a:p>
          <a:r>
            <a:rPr lang="en-US" dirty="0"/>
            <a:t>Classroom teacher </a:t>
          </a:r>
        </a:p>
      </dgm:t>
    </dgm:pt>
    <dgm:pt modelId="{64F96178-7B71-4FB6-A30F-DCDBB45FBC4D}" type="parTrans" cxnId="{FC3AEDC1-FD8C-4D0C-89B5-91B0F2D1123D}">
      <dgm:prSet/>
      <dgm:spPr/>
      <dgm:t>
        <a:bodyPr/>
        <a:lstStyle/>
        <a:p>
          <a:endParaRPr lang="en-US"/>
        </a:p>
      </dgm:t>
    </dgm:pt>
    <dgm:pt modelId="{94F7B08C-FD2A-452A-8590-621C0949059F}" type="sibTrans" cxnId="{FC3AEDC1-FD8C-4D0C-89B5-91B0F2D1123D}">
      <dgm:prSet phldrT="1" phldr="0"/>
      <dgm:spPr/>
      <dgm:t>
        <a:bodyPr/>
        <a:lstStyle/>
        <a:p>
          <a:endParaRPr lang="en-US"/>
        </a:p>
      </dgm:t>
    </dgm:pt>
    <dgm:pt modelId="{7E22709E-EBE2-490D-9F96-33AF9B6336A8}">
      <dgm:prSet/>
      <dgm:spPr/>
      <dgm:t>
        <a:bodyPr/>
        <a:lstStyle/>
        <a:p>
          <a:r>
            <a:rPr lang="en-US"/>
            <a:t>Gives teacher clear insight into the progress their students are making</a:t>
          </a:r>
        </a:p>
      </dgm:t>
    </dgm:pt>
    <dgm:pt modelId="{7DDEB9AF-118D-40C9-B069-5CB2B6B34A37}" type="parTrans" cxnId="{BAE35495-344F-43A2-991F-4F3715DFA37F}">
      <dgm:prSet/>
      <dgm:spPr/>
      <dgm:t>
        <a:bodyPr/>
        <a:lstStyle/>
        <a:p>
          <a:endParaRPr lang="en-US"/>
        </a:p>
      </dgm:t>
    </dgm:pt>
    <dgm:pt modelId="{88FC2B8C-F9D4-4767-9C8E-6AE59714935E}" type="sibTrans" cxnId="{BAE35495-344F-43A2-991F-4F3715DFA37F}">
      <dgm:prSet/>
      <dgm:spPr/>
      <dgm:t>
        <a:bodyPr/>
        <a:lstStyle/>
        <a:p>
          <a:endParaRPr lang="en-US"/>
        </a:p>
      </dgm:t>
    </dgm:pt>
    <dgm:pt modelId="{D79C914F-3E12-4387-98CA-0CBAF42B2C69}">
      <dgm:prSet/>
      <dgm:spPr/>
      <dgm:t>
        <a:bodyPr/>
        <a:lstStyle/>
        <a:p>
          <a:r>
            <a:rPr lang="en-US" dirty="0"/>
            <a:t>Teacher can control the pace based on individual student needs</a:t>
          </a:r>
        </a:p>
      </dgm:t>
    </dgm:pt>
    <dgm:pt modelId="{95A7C95D-A7BA-4A97-86FA-39F15F7B0CEE}" type="parTrans" cxnId="{047B6D27-00EB-4FC7-8902-D26DA787C7BE}">
      <dgm:prSet/>
      <dgm:spPr/>
      <dgm:t>
        <a:bodyPr/>
        <a:lstStyle/>
        <a:p>
          <a:endParaRPr lang="en-US"/>
        </a:p>
      </dgm:t>
    </dgm:pt>
    <dgm:pt modelId="{A7E9AF2B-018F-496B-B054-61F20948F1CA}" type="sibTrans" cxnId="{047B6D27-00EB-4FC7-8902-D26DA787C7BE}">
      <dgm:prSet/>
      <dgm:spPr/>
      <dgm:t>
        <a:bodyPr/>
        <a:lstStyle/>
        <a:p>
          <a:endParaRPr lang="en-US"/>
        </a:p>
      </dgm:t>
    </dgm:pt>
    <dgm:pt modelId="{5010E460-8978-423C-AA1E-5EA6C60F704A}">
      <dgm:prSet/>
      <dgm:spPr/>
      <dgm:t>
        <a:bodyPr/>
        <a:lstStyle/>
        <a:p>
          <a:r>
            <a:rPr lang="en-US" dirty="0"/>
            <a:t>Takes ~4-7 minutes</a:t>
          </a:r>
        </a:p>
      </dgm:t>
    </dgm:pt>
    <dgm:pt modelId="{ECC081A1-502B-4261-98F7-C0FE26D1D91B}" type="parTrans" cxnId="{49EFB3E0-A83D-4DDC-9A01-4D09036D88FA}">
      <dgm:prSet/>
      <dgm:spPr/>
      <dgm:t>
        <a:bodyPr/>
        <a:lstStyle/>
        <a:p>
          <a:endParaRPr lang="en-US"/>
        </a:p>
      </dgm:t>
    </dgm:pt>
    <dgm:pt modelId="{A4A583CF-BD29-4666-A94C-51AB347A156A}" type="sibTrans" cxnId="{49EFB3E0-A83D-4DDC-9A01-4D09036D88FA}">
      <dgm:prSet/>
      <dgm:spPr/>
      <dgm:t>
        <a:bodyPr/>
        <a:lstStyle/>
        <a:p>
          <a:endParaRPr lang="en-US"/>
        </a:p>
      </dgm:t>
    </dgm:pt>
    <dgm:pt modelId="{2F345C40-EE7A-44EE-BB39-E9BDDB20FE53}">
      <dgm:prSet/>
      <dgm:spPr/>
      <dgm:t>
        <a:bodyPr/>
        <a:lstStyle/>
        <a:p>
          <a:r>
            <a:rPr lang="en-US" dirty="0"/>
            <a:t>Administered by a math coach or other staff</a:t>
          </a:r>
        </a:p>
      </dgm:t>
    </dgm:pt>
    <dgm:pt modelId="{65767269-A03A-4156-9BDB-1ADB81E155D7}" type="parTrans" cxnId="{C3DC5DBC-3CED-4BCA-8449-A5616D4E4655}">
      <dgm:prSet/>
      <dgm:spPr/>
      <dgm:t>
        <a:bodyPr/>
        <a:lstStyle/>
        <a:p>
          <a:endParaRPr lang="en-US"/>
        </a:p>
      </dgm:t>
    </dgm:pt>
    <dgm:pt modelId="{4071E8AA-804A-41BA-8138-E1701E8ADDDD}" type="sibTrans" cxnId="{C3DC5DBC-3CED-4BCA-8449-A5616D4E4655}">
      <dgm:prSet phldrT="2" phldr="0"/>
      <dgm:spPr/>
      <dgm:t>
        <a:bodyPr/>
        <a:lstStyle/>
        <a:p>
          <a:endParaRPr lang="en-US"/>
        </a:p>
      </dgm:t>
    </dgm:pt>
    <dgm:pt modelId="{8A3EC9AD-5396-4EFC-B939-104451032D75}">
      <dgm:prSet/>
      <dgm:spPr/>
      <dgm:t>
        <a:bodyPr/>
        <a:lstStyle/>
        <a:p>
          <a:r>
            <a:rPr lang="en-US" dirty="0"/>
            <a:t>Papers picked up and graded each day outside classroom by staff</a:t>
          </a:r>
        </a:p>
      </dgm:t>
    </dgm:pt>
    <dgm:pt modelId="{84208FE3-BA7D-4D53-9D04-AD5BCB7B9E1E}" type="parTrans" cxnId="{BE2F2EA0-B5E3-4539-BA6C-4A89873E0792}">
      <dgm:prSet/>
      <dgm:spPr/>
      <dgm:t>
        <a:bodyPr/>
        <a:lstStyle/>
        <a:p>
          <a:endParaRPr lang="en-US"/>
        </a:p>
      </dgm:t>
    </dgm:pt>
    <dgm:pt modelId="{C7570E11-E498-4DF8-860F-C68D55A1B4EE}" type="sibTrans" cxnId="{BE2F2EA0-B5E3-4539-BA6C-4A89873E0792}">
      <dgm:prSet/>
      <dgm:spPr/>
      <dgm:t>
        <a:bodyPr/>
        <a:lstStyle/>
        <a:p>
          <a:endParaRPr lang="en-US"/>
        </a:p>
      </dgm:t>
    </dgm:pt>
    <dgm:pt modelId="{E292C5D9-90B9-4821-945C-2C86569F6610}">
      <dgm:prSet/>
      <dgm:spPr/>
      <dgm:t>
        <a:bodyPr/>
        <a:lstStyle/>
        <a:p>
          <a:r>
            <a:rPr lang="en-US" dirty="0"/>
            <a:t>Some schools have the entire population start after morning assembly</a:t>
          </a:r>
        </a:p>
      </dgm:t>
    </dgm:pt>
    <dgm:pt modelId="{368C0A6F-8113-42D3-9A49-DD12F99A0519}" type="parTrans" cxnId="{70F1560B-9283-4A04-8AA5-A37956873A38}">
      <dgm:prSet/>
      <dgm:spPr/>
      <dgm:t>
        <a:bodyPr/>
        <a:lstStyle/>
        <a:p>
          <a:endParaRPr lang="en-US"/>
        </a:p>
      </dgm:t>
    </dgm:pt>
    <dgm:pt modelId="{5FFA02A7-826A-404C-BF4E-93BBCD05DDC0}" type="sibTrans" cxnId="{70F1560B-9283-4A04-8AA5-A37956873A38}">
      <dgm:prSet/>
      <dgm:spPr/>
      <dgm:t>
        <a:bodyPr/>
        <a:lstStyle/>
        <a:p>
          <a:endParaRPr lang="en-US"/>
        </a:p>
      </dgm:t>
    </dgm:pt>
    <dgm:pt modelId="{B7A30273-FE89-4638-966D-BB9352C0ECFE}">
      <dgm:prSet/>
      <dgm:spPr/>
      <dgm:t>
        <a:bodyPr/>
        <a:lstStyle/>
        <a:p>
          <a:r>
            <a:rPr lang="en-US" i="1" dirty="0"/>
            <a:t>Best for consistency across campus</a:t>
          </a:r>
        </a:p>
      </dgm:t>
    </dgm:pt>
    <dgm:pt modelId="{0C576C7B-88C1-4C44-ACBF-4D178E5C5B0B}" type="parTrans" cxnId="{70F8DB60-8785-4724-A683-FD7F3CDC1DA5}">
      <dgm:prSet/>
      <dgm:spPr/>
      <dgm:t>
        <a:bodyPr/>
        <a:lstStyle/>
        <a:p>
          <a:endParaRPr lang="en-US"/>
        </a:p>
      </dgm:t>
    </dgm:pt>
    <dgm:pt modelId="{07E794A3-C193-49C2-8138-1987AB1AE081}" type="sibTrans" cxnId="{70F8DB60-8785-4724-A683-FD7F3CDC1DA5}">
      <dgm:prSet/>
      <dgm:spPr/>
      <dgm:t>
        <a:bodyPr/>
        <a:lstStyle/>
        <a:p>
          <a:endParaRPr lang="en-US"/>
        </a:p>
      </dgm:t>
    </dgm:pt>
    <dgm:pt modelId="{E0512648-BF18-4B99-AD34-3FC1C7531B4D}">
      <dgm:prSet/>
      <dgm:spPr/>
      <dgm:t>
        <a:bodyPr/>
        <a:lstStyle/>
        <a:p>
          <a:r>
            <a:rPr lang="en-US" i="0" dirty="0"/>
            <a:t>No impact on classroom teacher</a:t>
          </a:r>
        </a:p>
      </dgm:t>
    </dgm:pt>
    <dgm:pt modelId="{7277D552-36F5-4C85-B841-2F5A7E4D1495}" type="parTrans" cxnId="{360FBBF0-3898-4A18-842C-84422480005B}">
      <dgm:prSet/>
      <dgm:spPr/>
    </dgm:pt>
    <dgm:pt modelId="{2D0C57E3-3949-4234-BEE5-D1D19E0CFBBA}" type="sibTrans" cxnId="{360FBBF0-3898-4A18-842C-84422480005B}">
      <dgm:prSet/>
      <dgm:spPr/>
    </dgm:pt>
    <dgm:pt modelId="{B9BA6233-0428-4444-A9EF-A568C9B9E766}" type="pres">
      <dgm:prSet presAssocID="{D31DE49B-E640-4BBE-9DCF-632BC86A0239}" presName="diagram" presStyleCnt="0">
        <dgm:presLayoutVars>
          <dgm:dir/>
          <dgm:resizeHandles val="exact"/>
        </dgm:presLayoutVars>
      </dgm:prSet>
      <dgm:spPr/>
    </dgm:pt>
    <dgm:pt modelId="{7164B389-646A-426E-A121-31B0A4891FFC}" type="pres">
      <dgm:prSet presAssocID="{53D438A0-1B2A-4DB5-BC5D-215B18500BBB}" presName="node" presStyleLbl="node1" presStyleIdx="0" presStyleCnt="2">
        <dgm:presLayoutVars>
          <dgm:bulletEnabled val="1"/>
        </dgm:presLayoutVars>
      </dgm:prSet>
      <dgm:spPr/>
    </dgm:pt>
    <dgm:pt modelId="{6FC048F3-4CC2-49E6-8B50-DAA86A141A0A}" type="pres">
      <dgm:prSet presAssocID="{94F7B08C-FD2A-452A-8590-621C0949059F}" presName="sibTrans" presStyleCnt="0"/>
      <dgm:spPr/>
    </dgm:pt>
    <dgm:pt modelId="{F58993C0-D218-4FFA-96F3-320103DF6E6C}" type="pres">
      <dgm:prSet presAssocID="{2F345C40-EE7A-44EE-BB39-E9BDDB20FE53}" presName="node" presStyleLbl="node1" presStyleIdx="1" presStyleCnt="2">
        <dgm:presLayoutVars>
          <dgm:bulletEnabled val="1"/>
        </dgm:presLayoutVars>
      </dgm:prSet>
      <dgm:spPr/>
    </dgm:pt>
  </dgm:ptLst>
  <dgm:cxnLst>
    <dgm:cxn modelId="{70F1560B-9283-4A04-8AA5-A37956873A38}" srcId="{2F345C40-EE7A-44EE-BB39-E9BDDB20FE53}" destId="{E292C5D9-90B9-4821-945C-2C86569F6610}" srcOrd="0" destOrd="0" parTransId="{368C0A6F-8113-42D3-9A49-DD12F99A0519}" sibTransId="{5FFA02A7-826A-404C-BF4E-93BBCD05DDC0}"/>
    <dgm:cxn modelId="{047B6D27-00EB-4FC7-8902-D26DA787C7BE}" srcId="{53D438A0-1B2A-4DB5-BC5D-215B18500BBB}" destId="{D79C914F-3E12-4387-98CA-0CBAF42B2C69}" srcOrd="1" destOrd="0" parTransId="{95A7C95D-A7BA-4A97-86FA-39F15F7B0CEE}" sibTransId="{A7E9AF2B-018F-496B-B054-61F20948F1CA}"/>
    <dgm:cxn modelId="{2B6D0628-6BC3-46F9-AABD-D9562C72D4B8}" type="presOf" srcId="{5010E460-8978-423C-AA1E-5EA6C60F704A}" destId="{7164B389-646A-426E-A121-31B0A4891FFC}" srcOrd="0" destOrd="3" presId="urn:microsoft.com/office/officeart/2005/8/layout/default"/>
    <dgm:cxn modelId="{5A48B83A-3A30-4C1A-947C-C41F84311187}" type="presOf" srcId="{7E22709E-EBE2-490D-9F96-33AF9B6336A8}" destId="{7164B389-646A-426E-A121-31B0A4891FFC}" srcOrd="0" destOrd="1" presId="urn:microsoft.com/office/officeart/2005/8/layout/default"/>
    <dgm:cxn modelId="{70F8DB60-8785-4724-A683-FD7F3CDC1DA5}" srcId="{2F345C40-EE7A-44EE-BB39-E9BDDB20FE53}" destId="{B7A30273-FE89-4638-966D-BB9352C0ECFE}" srcOrd="3" destOrd="0" parTransId="{0C576C7B-88C1-4C44-ACBF-4D178E5C5B0B}" sibTransId="{07E794A3-C193-49C2-8138-1987AB1AE081}"/>
    <dgm:cxn modelId="{26B34958-4C3A-49C9-A291-ADC54FCDCF8C}" type="presOf" srcId="{B7A30273-FE89-4638-966D-BB9352C0ECFE}" destId="{F58993C0-D218-4FFA-96F3-320103DF6E6C}" srcOrd="0" destOrd="4" presId="urn:microsoft.com/office/officeart/2005/8/layout/default"/>
    <dgm:cxn modelId="{22D9367E-20D2-44D6-8DBA-06AA8582B878}" type="presOf" srcId="{D79C914F-3E12-4387-98CA-0CBAF42B2C69}" destId="{7164B389-646A-426E-A121-31B0A4891FFC}" srcOrd="0" destOrd="2" presId="urn:microsoft.com/office/officeart/2005/8/layout/default"/>
    <dgm:cxn modelId="{C66F3683-E524-4407-9E4A-570C45E74F83}" type="presOf" srcId="{E292C5D9-90B9-4821-945C-2C86569F6610}" destId="{F58993C0-D218-4FFA-96F3-320103DF6E6C}" srcOrd="0" destOrd="1" presId="urn:microsoft.com/office/officeart/2005/8/layout/default"/>
    <dgm:cxn modelId="{2A7F6695-7B97-4724-9299-0B48E5F7050B}" type="presOf" srcId="{E0512648-BF18-4B99-AD34-3FC1C7531B4D}" destId="{F58993C0-D218-4FFA-96F3-320103DF6E6C}" srcOrd="0" destOrd="3" presId="urn:microsoft.com/office/officeart/2005/8/layout/default"/>
    <dgm:cxn modelId="{BAE35495-344F-43A2-991F-4F3715DFA37F}" srcId="{53D438A0-1B2A-4DB5-BC5D-215B18500BBB}" destId="{7E22709E-EBE2-490D-9F96-33AF9B6336A8}" srcOrd="0" destOrd="0" parTransId="{7DDEB9AF-118D-40C9-B069-5CB2B6B34A37}" sibTransId="{88FC2B8C-F9D4-4767-9C8E-6AE59714935E}"/>
    <dgm:cxn modelId="{BE2F2EA0-B5E3-4539-BA6C-4A89873E0792}" srcId="{2F345C40-EE7A-44EE-BB39-E9BDDB20FE53}" destId="{8A3EC9AD-5396-4EFC-B939-104451032D75}" srcOrd="1" destOrd="0" parTransId="{84208FE3-BA7D-4D53-9D04-AD5BCB7B9E1E}" sibTransId="{C7570E11-E498-4DF8-860F-C68D55A1B4EE}"/>
    <dgm:cxn modelId="{0D2595A1-C82F-4982-9CE8-7CBB3D8ED941}" type="presOf" srcId="{D31DE49B-E640-4BBE-9DCF-632BC86A0239}" destId="{B9BA6233-0428-4444-A9EF-A568C9B9E766}" srcOrd="0" destOrd="0" presId="urn:microsoft.com/office/officeart/2005/8/layout/default"/>
    <dgm:cxn modelId="{45B2CAA1-072E-41D0-8DAF-CC1BA6027E0C}" type="presOf" srcId="{2F345C40-EE7A-44EE-BB39-E9BDDB20FE53}" destId="{F58993C0-D218-4FFA-96F3-320103DF6E6C}" srcOrd="0" destOrd="0" presId="urn:microsoft.com/office/officeart/2005/8/layout/default"/>
    <dgm:cxn modelId="{CD3A22B7-33B0-4EB3-BE5E-DA8DA6086C43}" type="presOf" srcId="{53D438A0-1B2A-4DB5-BC5D-215B18500BBB}" destId="{7164B389-646A-426E-A121-31B0A4891FFC}" srcOrd="0" destOrd="0" presId="urn:microsoft.com/office/officeart/2005/8/layout/default"/>
    <dgm:cxn modelId="{C3DC5DBC-3CED-4BCA-8449-A5616D4E4655}" srcId="{D31DE49B-E640-4BBE-9DCF-632BC86A0239}" destId="{2F345C40-EE7A-44EE-BB39-E9BDDB20FE53}" srcOrd="1" destOrd="0" parTransId="{65767269-A03A-4156-9BDB-1ADB81E155D7}" sibTransId="{4071E8AA-804A-41BA-8138-E1701E8ADDDD}"/>
    <dgm:cxn modelId="{FC3AEDC1-FD8C-4D0C-89B5-91B0F2D1123D}" srcId="{D31DE49B-E640-4BBE-9DCF-632BC86A0239}" destId="{53D438A0-1B2A-4DB5-BC5D-215B18500BBB}" srcOrd="0" destOrd="0" parTransId="{64F96178-7B71-4FB6-A30F-DCDBB45FBC4D}" sibTransId="{94F7B08C-FD2A-452A-8590-621C0949059F}"/>
    <dgm:cxn modelId="{49EFB3E0-A83D-4DDC-9A01-4D09036D88FA}" srcId="{53D438A0-1B2A-4DB5-BC5D-215B18500BBB}" destId="{5010E460-8978-423C-AA1E-5EA6C60F704A}" srcOrd="2" destOrd="0" parTransId="{ECC081A1-502B-4261-98F7-C0FE26D1D91B}" sibTransId="{A4A583CF-BD29-4666-A94C-51AB347A156A}"/>
    <dgm:cxn modelId="{5C7006ED-F954-4715-B1B9-5E3AB7652077}" type="presOf" srcId="{8A3EC9AD-5396-4EFC-B939-104451032D75}" destId="{F58993C0-D218-4FFA-96F3-320103DF6E6C}" srcOrd="0" destOrd="2" presId="urn:microsoft.com/office/officeart/2005/8/layout/default"/>
    <dgm:cxn modelId="{360FBBF0-3898-4A18-842C-84422480005B}" srcId="{2F345C40-EE7A-44EE-BB39-E9BDDB20FE53}" destId="{E0512648-BF18-4B99-AD34-3FC1C7531B4D}" srcOrd="2" destOrd="0" parTransId="{7277D552-36F5-4C85-B841-2F5A7E4D1495}" sibTransId="{2D0C57E3-3949-4234-BEE5-D1D19E0CFBBA}"/>
    <dgm:cxn modelId="{EB8C4273-66E7-43E8-BBF2-2EB6309CB0F7}" type="presParOf" srcId="{B9BA6233-0428-4444-A9EF-A568C9B9E766}" destId="{7164B389-646A-426E-A121-31B0A4891FFC}" srcOrd="0" destOrd="0" presId="urn:microsoft.com/office/officeart/2005/8/layout/default"/>
    <dgm:cxn modelId="{B64757E5-8988-45C8-8AB7-4918E6D6CDB9}" type="presParOf" srcId="{B9BA6233-0428-4444-A9EF-A568C9B9E766}" destId="{6FC048F3-4CC2-49E6-8B50-DAA86A141A0A}" srcOrd="1" destOrd="0" presId="urn:microsoft.com/office/officeart/2005/8/layout/default"/>
    <dgm:cxn modelId="{E7105D57-79C2-4098-8435-FD0781C537E8}" type="presParOf" srcId="{B9BA6233-0428-4444-A9EF-A568C9B9E766}" destId="{F58993C0-D218-4FFA-96F3-320103DF6E6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4B389-646A-426E-A121-31B0A4891FFC}">
      <dsp:nvSpPr>
        <dsp:cNvPr id="0" name=""/>
        <dsp:cNvSpPr/>
      </dsp:nvSpPr>
      <dsp:spPr>
        <a:xfrm>
          <a:off x="939" y="809195"/>
          <a:ext cx="3665694" cy="21994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Look for completion / spot check for accuracy – don’t check all problems</a:t>
          </a:r>
        </a:p>
      </dsp:txBody>
      <dsp:txXfrm>
        <a:off x="939" y="809195"/>
        <a:ext cx="3665694" cy="2199416"/>
      </dsp:txXfrm>
    </dsp:sp>
    <dsp:sp modelId="{0C48E741-049C-448F-ADE7-9FC60FA2DE4E}">
      <dsp:nvSpPr>
        <dsp:cNvPr id="0" name=""/>
        <dsp:cNvSpPr/>
      </dsp:nvSpPr>
      <dsp:spPr>
        <a:xfrm>
          <a:off x="4033203" y="809195"/>
          <a:ext cx="3665694" cy="21994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Answer key Star indicates recommended mastery level</a:t>
          </a:r>
        </a:p>
      </dsp:txBody>
      <dsp:txXfrm>
        <a:off x="4033203" y="809195"/>
        <a:ext cx="3665694" cy="2199416"/>
      </dsp:txXfrm>
    </dsp:sp>
    <dsp:sp modelId="{129C113A-ED99-454A-AC3E-7A527C2DA9DB}">
      <dsp:nvSpPr>
        <dsp:cNvPr id="0" name=""/>
        <dsp:cNvSpPr/>
      </dsp:nvSpPr>
      <dsp:spPr>
        <a:xfrm>
          <a:off x="2017071" y="3375181"/>
          <a:ext cx="3665694" cy="21994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Use SKIP when students are stuck and you want to just move them forward with other intervention</a:t>
          </a:r>
        </a:p>
      </dsp:txBody>
      <dsp:txXfrm>
        <a:off x="2017071" y="3375181"/>
        <a:ext cx="3665694" cy="2199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4B389-646A-426E-A121-31B0A4891FFC}">
      <dsp:nvSpPr>
        <dsp:cNvPr id="0" name=""/>
        <dsp:cNvSpPr/>
      </dsp:nvSpPr>
      <dsp:spPr>
        <a:xfrm>
          <a:off x="939" y="809195"/>
          <a:ext cx="3665694" cy="21994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Always use your network copy machine for printing</a:t>
          </a:r>
        </a:p>
      </dsp:txBody>
      <dsp:txXfrm>
        <a:off x="939" y="809195"/>
        <a:ext cx="3665694" cy="2199416"/>
      </dsp:txXfrm>
    </dsp:sp>
    <dsp:sp modelId="{28F6E482-535C-475A-B82B-9962491DFAC8}">
      <dsp:nvSpPr>
        <dsp:cNvPr id="0" name=""/>
        <dsp:cNvSpPr/>
      </dsp:nvSpPr>
      <dsp:spPr>
        <a:xfrm>
          <a:off x="4033203" y="809195"/>
          <a:ext cx="3665694" cy="21994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Possible to combine with a weekly spelling list or other activity on the back</a:t>
          </a:r>
        </a:p>
      </dsp:txBody>
      <dsp:txXfrm>
        <a:off x="4033203" y="809195"/>
        <a:ext cx="3665694" cy="2199416"/>
      </dsp:txXfrm>
    </dsp:sp>
    <dsp:sp modelId="{89E4C39E-986E-4D97-B564-F482112EFB1E}">
      <dsp:nvSpPr>
        <dsp:cNvPr id="0" name=""/>
        <dsp:cNvSpPr/>
      </dsp:nvSpPr>
      <dsp:spPr>
        <a:xfrm>
          <a:off x="2017071" y="3375181"/>
          <a:ext cx="3665694" cy="21994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Use colored paper for fun on holidays!</a:t>
          </a:r>
        </a:p>
      </dsp:txBody>
      <dsp:txXfrm>
        <a:off x="2017071" y="3375181"/>
        <a:ext cx="3665694" cy="21994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4B389-646A-426E-A121-31B0A4891FFC}">
      <dsp:nvSpPr>
        <dsp:cNvPr id="0" name=""/>
        <dsp:cNvSpPr/>
      </dsp:nvSpPr>
      <dsp:spPr>
        <a:xfrm>
          <a:off x="1617984" y="3234"/>
          <a:ext cx="4905635" cy="29433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Classroom teacher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Gives teacher clear insight into the progress their students are making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Teacher can control the pace based on individual student needs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Takes ~4-7 minutes</a:t>
          </a:r>
        </a:p>
      </dsp:txBody>
      <dsp:txXfrm>
        <a:off x="1617984" y="3234"/>
        <a:ext cx="4905635" cy="2943381"/>
      </dsp:txXfrm>
    </dsp:sp>
    <dsp:sp modelId="{F58993C0-D218-4FFA-96F3-320103DF6E6C}">
      <dsp:nvSpPr>
        <dsp:cNvPr id="0" name=""/>
        <dsp:cNvSpPr/>
      </dsp:nvSpPr>
      <dsp:spPr>
        <a:xfrm>
          <a:off x="1617984" y="3437178"/>
          <a:ext cx="4905635" cy="294338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Administered by a math coach or other staff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Some schools have the entire population start after morning assembly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Papers picked up and graded each day outside classroom by staff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0" kern="1200" dirty="0"/>
            <a:t>No impact on classroom teacher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Best for consistency across campus</a:t>
          </a:r>
        </a:p>
      </dsp:txBody>
      <dsp:txXfrm>
        <a:off x="1617984" y="3437178"/>
        <a:ext cx="4905635" cy="2943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5B0B9-2AD5-4D7E-95F8-BE88DAF23032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E7061-4970-478D-9EF6-1F164080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7061-4970-478D-9EF6-1F164080BE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9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a simple program – your students commit to a daily 5 minute paper math exercise</a:t>
            </a:r>
          </a:p>
          <a:p>
            <a:r>
              <a:rPr lang="en-US" dirty="0"/>
              <a:t>It’s individualized to each student based on exactly their need</a:t>
            </a:r>
          </a:p>
          <a:p>
            <a:r>
              <a:rPr lang="en-US" dirty="0"/>
              <a:t>It has their NAME on it</a:t>
            </a:r>
          </a:p>
          <a:p>
            <a:r>
              <a:rPr lang="en-US" dirty="0"/>
              <a:t>You grade it on the computer and then print out the next days exercises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7061-4970-478D-9EF6-1F164080BE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26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7061-4970-478D-9EF6-1F164080BE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1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7061-4970-478D-9EF6-1F164080BE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72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E7061-4970-478D-9EF6-1F164080BE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791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optional slide to describe the two approaches for running the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7061-4970-478D-9EF6-1F164080BE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4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7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2017 @ FormativeLoop.com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5" y="609603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7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7A1C-1E12-4D40-AB15-720CC2182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71895-B315-4CA3-93DD-916FD3E99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7D293-C7E9-4767-B201-8605AFCF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3F0E-4991-475B-9391-11745012279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8982-B4F8-455A-BD03-21BF0446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3E651-3C31-4164-A10E-411C6BD8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A76B-F52D-4F2C-9691-90B2BD1B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23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01057-17DE-4192-B1DC-E9D75224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B4124-5A37-41D3-88EC-1EBC8B8AD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C4B18-FA15-472B-BB6B-88236F0D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3F0E-4991-475B-9391-11745012279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43A10-F86A-41BC-AEC2-5206E716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B2FFD-AB26-4FC1-824E-79957AA4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A76B-F52D-4F2C-9691-90B2BD1B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69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A0C0-1777-4D12-B33F-89991A43C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D98B4-C21A-42E6-85FB-526D84656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9D302-4828-4A59-BD15-EC7B3086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3F0E-4991-475B-9391-11745012279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34EC3-FB95-4B41-868A-3A3BBF017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17EA8-3CB4-4F1F-8FC0-680C6BC5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A76B-F52D-4F2C-9691-90B2BD1B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4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14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524000"/>
            <a:ext cx="8596668" cy="4517363"/>
          </a:xfrm>
        </p:spPr>
        <p:txBody>
          <a:bodyPr/>
          <a:lstStyle>
            <a:lvl1pPr marL="342891" indent="-342891">
              <a:buSzPct val="80000"/>
              <a:buFont typeface="Wingdings 2" panose="05020102010507070707" pitchFamily="18" charset="2"/>
              <a:buChar char=""/>
              <a:defRPr/>
            </a:lvl1pPr>
            <a:lvl2pPr marL="742932" indent="-285744">
              <a:buSzPct val="80000"/>
              <a:buFont typeface="Wingdings 2" panose="05020102010507070707" pitchFamily="18" charset="2"/>
              <a:buChar char=""/>
              <a:defRPr/>
            </a:lvl2pPr>
            <a:lvl3pPr marL="1142971" indent="-228594">
              <a:buSzPct val="80000"/>
              <a:buFont typeface="Wingdings 2" panose="05020102010507070707" pitchFamily="18" charset="2"/>
              <a:buChar char=""/>
              <a:defRPr/>
            </a:lvl3pPr>
            <a:lvl4pPr marL="1600160" indent="-228594">
              <a:buSzPct val="80000"/>
              <a:buFont typeface="Wingdings 2" panose="05020102010507070707" pitchFamily="18" charset="2"/>
              <a:buChar char=""/>
              <a:defRPr/>
            </a:lvl4pPr>
            <a:lvl5pPr marL="2057349" indent="-228594">
              <a:buSzPct val="80000"/>
              <a:buFont typeface="Wingdings 2" panose="05020102010507070707" pitchFamily="18" charset="2"/>
              <a:buChar char="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2017 @ FormativeLoop.com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8B86F-001B-42E5-91B3-9A48A869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91A88-DB0B-43F3-8C39-BB1A5AD21D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1D04B-A5C3-4B9C-A196-8173DBDA4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792BE-16CF-4B8C-B99C-DB05D2D2D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3F0E-4991-475B-9391-11745012279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B420C-D63E-4053-9160-6D403C2D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A09EC-CED4-4406-A208-74D61BD0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A76B-F52D-4F2C-9691-90B2BD1B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84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74A4F-E472-48E3-96CC-05E719511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A7417-1DB9-4582-930D-0631E5693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D7EBD-5570-4C12-8400-42FDF3169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74BAF5-E460-45B3-9585-12E45A7C3E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990EF-C7DE-4005-9A72-EC25804C1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F0D722-CA6C-44F6-8149-BF3ABE09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3F0E-4991-475B-9391-11745012279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4A933-8AF0-4CFD-8C18-AFC96043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116D9B-2B88-49DA-A2D7-8960F681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A76B-F52D-4F2C-9691-90B2BD1B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8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6F370-A3E0-4F62-A799-360F91DC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59A28-A69D-4EB9-B8D8-792096691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3F0E-4991-475B-9391-11745012279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E3DF5-7C9B-4B78-8097-7A509F78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C5BFF-882E-430A-9FB8-0FFEE6E7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A76B-F52D-4F2C-9691-90B2BD1B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95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B7B132-4595-44EA-ABEB-87C683499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3F0E-4991-475B-9391-11745012279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EC6EC-BA39-413B-B2EE-2BD9B948D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641AC-FDEC-4418-AA4F-F527190F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A76B-F52D-4F2C-9691-90B2BD1B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9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98C7-4AA8-48B6-9B56-88EC2DD7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C190A-5CE9-4A30-8592-7759B0CDF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FF5F7-F70E-4088-9660-49BE51D8A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D7C7D-951D-4F57-B29A-A3B5D2263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3F0E-4991-475B-9391-11745012279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30F48-2D1B-4F30-B2AF-02C469964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DA76D-B1C7-44DD-9EBB-251C903B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A76B-F52D-4F2C-9691-90B2BD1B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1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F6DE-20DE-4F02-B7CC-0BFD92A6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6EE75-379D-471C-A11D-30B4C9D1C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ABF79-AD28-4CDE-B47A-C5396E62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9F237-A455-4FA1-AD35-9B96DCBC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3F0E-4991-475B-9391-11745012279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B0695-7FFC-4629-A087-E6E2A517E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6A125-7DEE-4005-A3FD-99CFFA55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A76B-F52D-4F2C-9691-90B2BD1B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30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81095-F05D-4538-A8A3-DDF3F30C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64EEA-C426-4B5A-B2A2-3D79E66BD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8338F-8F65-4557-904B-E200C892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3F0E-4991-475B-9391-11745012279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BDA20-07E7-46A9-BD5D-2A1270CF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BF313-DFD9-4122-8E41-1DDD653D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A76B-F52D-4F2C-9691-90B2BD1B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03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17DAEF-A407-4F5B-B339-7C2959EEF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10DE12-9FF0-4AD8-A7F8-3A309F3FF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6E7FB-02D2-481B-B5F9-7811FFBA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3F0E-4991-475B-9391-11745012279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25045-B89E-42A2-B818-28C54AB3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D2768-C65D-42D2-B833-1E2A7958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A76B-F52D-4F2C-9691-90B2BD1B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0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2017 @ FormativeLoop.com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787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1588394"/>
            <a:ext cx="4184035" cy="44529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1588394"/>
            <a:ext cx="4184035" cy="44529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9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6" y="2737249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77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28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9"/>
          <p:cNvSpPr/>
          <p:nvPr userDrawn="1"/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8" name="Isosceles Triangle 27"/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/>
          <p:cNvSpPr/>
          <p:nvPr/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7205133" y="6041366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77335" y="604136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2017 @ FormativeLoop.com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590665" y="60413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65" r:id="rId5"/>
    <p:sldLayoutId id="2147483653" r:id="rId6"/>
    <p:sldLayoutId id="2147483654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2" panose="05020102010507070707" pitchFamily="18" charset="2"/>
        <a:buChar char="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2" panose="05020102010507070707" pitchFamily="18" charset="2"/>
        <a:buChar char="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2" panose="05020102010507070707" pitchFamily="18" charset="2"/>
        <a:buChar char="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2" panose="05020102010507070707" pitchFamily="18" charset="2"/>
        <a:buChar char="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2" panose="05020102010507070707" pitchFamily="18" charset="2"/>
        <a:buChar char="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D39276-3241-414A-B42E-B3A09690C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12F5F-CC1F-47DE-8F1A-2BEC2D6A3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5113-7334-41C5-825A-34B37E460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F3F0E-4991-475B-9391-11745012279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B6F6F-2F77-45F4-98BE-DC726B9D0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0A010-DB69-45FE-B06C-2DBC9A92D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8A76B-F52D-4F2C-9691-90B2BD1B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6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ormativeloop.com/wp-content/uploads/Loopers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dustin@formativeloop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45" y="2001880"/>
            <a:ext cx="8384259" cy="19930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8442" y="3565506"/>
            <a:ext cx="6744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Individualized math practice, simplified.</a:t>
            </a:r>
          </a:p>
        </p:txBody>
      </p:sp>
    </p:spTree>
    <p:extLst>
      <p:ext uri="{BB962C8B-B14F-4D97-AF65-F5344CB8AC3E}">
        <p14:creationId xmlns:p14="http://schemas.microsoft.com/office/powerpoint/2010/main" val="2477200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D7F2F4-C802-419E-8323-A356B4BF5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E8956F-B13F-4D35-ABD6-A6C83DFEE8FD}"/>
              </a:ext>
            </a:extLst>
          </p:cNvPr>
          <p:cNvSpPr/>
          <p:nvPr/>
        </p:nvSpPr>
        <p:spPr>
          <a:xfrm>
            <a:off x="8092685" y="4527991"/>
            <a:ext cx="2645403" cy="2244437"/>
          </a:xfrm>
          <a:prstGeom prst="rect">
            <a:avLst/>
          </a:prstGeom>
          <a:gradFill rotWithShape="1">
            <a:gsLst>
              <a:gs pos="0">
                <a:srgbClr val="E6B91E">
                  <a:tint val="65000"/>
                  <a:lumMod val="110000"/>
                </a:srgbClr>
              </a:gs>
              <a:gs pos="88000">
                <a:srgbClr val="E6B91E">
                  <a:tint val="90000"/>
                </a:srgbClr>
              </a:gs>
            </a:gsLst>
            <a:lin ang="5400000" scaled="0"/>
          </a:gradFill>
          <a:ln w="12700" cap="rnd" cmpd="sng" algn="ctr">
            <a:solidFill>
              <a:srgbClr val="E6B9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Trebuchet MS" panose="020B0603020202020204"/>
              </a:rPr>
              <a:t>Order the papers with the numbers at the top.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answer key is on the screen for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69440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1923E7-12D0-4A2A-8E9A-7D57121C2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2F696D-6EE4-4F55-8AFE-0F43F53223FD}"/>
              </a:ext>
            </a:extLst>
          </p:cNvPr>
          <p:cNvSpPr/>
          <p:nvPr/>
        </p:nvSpPr>
        <p:spPr>
          <a:xfrm>
            <a:off x="8092685" y="5574417"/>
            <a:ext cx="2645403" cy="1198011"/>
          </a:xfrm>
          <a:prstGeom prst="rect">
            <a:avLst/>
          </a:prstGeom>
          <a:gradFill rotWithShape="1">
            <a:gsLst>
              <a:gs pos="0">
                <a:srgbClr val="E6B91E">
                  <a:tint val="65000"/>
                  <a:lumMod val="110000"/>
                </a:srgbClr>
              </a:gs>
              <a:gs pos="88000">
                <a:srgbClr val="E6B91E">
                  <a:tint val="90000"/>
                </a:srgbClr>
              </a:gs>
            </a:gsLst>
            <a:lin ang="5400000" scaled="0"/>
          </a:gradFill>
          <a:ln w="12700" cap="rnd" cmpd="sng" algn="ctr">
            <a:solidFill>
              <a:srgbClr val="E6B9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Choose Absent - Pass – Retry - Skip</a:t>
            </a:r>
          </a:p>
        </p:txBody>
      </p:sp>
    </p:spTree>
    <p:extLst>
      <p:ext uri="{BB962C8B-B14F-4D97-AF65-F5344CB8AC3E}">
        <p14:creationId xmlns:p14="http://schemas.microsoft.com/office/powerpoint/2010/main" val="3123739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CFB392-C825-4B17-B1AE-E8AE72C8D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0" y="0"/>
            <a:ext cx="1098326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AA29BF-BA52-47D4-A1C1-7BA4132BD406}"/>
              </a:ext>
            </a:extLst>
          </p:cNvPr>
          <p:cNvSpPr/>
          <p:nvPr/>
        </p:nvSpPr>
        <p:spPr>
          <a:xfrm>
            <a:off x="8092685" y="5574417"/>
            <a:ext cx="2645403" cy="1198011"/>
          </a:xfrm>
          <a:prstGeom prst="rect">
            <a:avLst/>
          </a:prstGeom>
          <a:gradFill rotWithShape="1">
            <a:gsLst>
              <a:gs pos="0">
                <a:srgbClr val="E6B91E">
                  <a:tint val="65000"/>
                  <a:lumMod val="110000"/>
                </a:srgbClr>
              </a:gs>
              <a:gs pos="88000">
                <a:srgbClr val="E6B91E">
                  <a:tint val="90000"/>
                </a:srgbClr>
              </a:gs>
            </a:gsLst>
            <a:lin ang="5400000" scaled="0"/>
          </a:gradFill>
          <a:ln w="12700" cap="rnd" cmpd="sng" algn="ctr">
            <a:solidFill>
              <a:srgbClr val="E6B9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next student’s answer key is automatically displayed</a:t>
            </a:r>
          </a:p>
        </p:txBody>
      </p:sp>
    </p:spTree>
    <p:extLst>
      <p:ext uri="{BB962C8B-B14F-4D97-AF65-F5344CB8AC3E}">
        <p14:creationId xmlns:p14="http://schemas.microsoft.com/office/powerpoint/2010/main" val="967511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8" y="1382486"/>
            <a:ext cx="3499971" cy="4093028"/>
          </a:xfrm>
        </p:spPr>
        <p:txBody>
          <a:bodyPr anchor="ctr">
            <a:normAutofit/>
          </a:bodyPr>
          <a:lstStyle/>
          <a:p>
            <a:r>
              <a:rPr lang="en-US" sz="4400" dirty="0"/>
              <a:t>Grading Tips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122088"/>
              </p:ext>
            </p:extLst>
          </p:nvPr>
        </p:nvGraphicFramePr>
        <p:xfrm>
          <a:off x="4319338" y="174886"/>
          <a:ext cx="7699838" cy="638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l="4259" t="9363" r="77596" b="6920"/>
          <a:stretch/>
        </p:blipFill>
        <p:spPr>
          <a:xfrm>
            <a:off x="-3094" y="5588266"/>
            <a:ext cx="1157657" cy="12697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2A8899-162E-4C0B-8F7C-ABDDC6CFE6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7484" y="3429952"/>
            <a:ext cx="947057" cy="105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65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FA9E85-06FA-49EA-B3F0-5A0CA981B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0" y="0"/>
            <a:ext cx="1098326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CFE328-21CF-4003-8AB0-F04900004EEE}"/>
              </a:ext>
            </a:extLst>
          </p:cNvPr>
          <p:cNvSpPr/>
          <p:nvPr/>
        </p:nvSpPr>
        <p:spPr>
          <a:xfrm>
            <a:off x="8092685" y="5574417"/>
            <a:ext cx="2645403" cy="1198011"/>
          </a:xfrm>
          <a:prstGeom prst="rect">
            <a:avLst/>
          </a:prstGeom>
          <a:gradFill rotWithShape="1">
            <a:gsLst>
              <a:gs pos="0">
                <a:srgbClr val="E6B91E">
                  <a:tint val="65000"/>
                  <a:lumMod val="110000"/>
                </a:srgbClr>
              </a:gs>
              <a:gs pos="88000">
                <a:srgbClr val="E6B91E">
                  <a:tint val="90000"/>
                </a:srgbClr>
              </a:gs>
            </a:gsLst>
            <a:lin ang="5400000" scaled="0"/>
          </a:gradFill>
          <a:ln w="12700" cap="rnd" cmpd="sng" algn="ctr">
            <a:solidFill>
              <a:srgbClr val="E6B9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Keep going through your whole class</a:t>
            </a:r>
          </a:p>
        </p:txBody>
      </p:sp>
    </p:spTree>
    <p:extLst>
      <p:ext uri="{BB962C8B-B14F-4D97-AF65-F5344CB8AC3E}">
        <p14:creationId xmlns:p14="http://schemas.microsoft.com/office/powerpoint/2010/main" val="281812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43D038-162D-49AC-89B4-8E32A1F02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0" y="0"/>
            <a:ext cx="10983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26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2A2658-A043-4EA0-BAB6-345F7A69D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0" y="0"/>
            <a:ext cx="1098326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05E795-26A8-48EA-876C-66B53CD1AAD6}"/>
              </a:ext>
            </a:extLst>
          </p:cNvPr>
          <p:cNvSpPr/>
          <p:nvPr/>
        </p:nvSpPr>
        <p:spPr>
          <a:xfrm>
            <a:off x="1886673" y="5023413"/>
            <a:ext cx="8657864" cy="1319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3D5448-4543-40EA-B9D0-B94D399197A4}"/>
              </a:ext>
            </a:extLst>
          </p:cNvPr>
          <p:cNvSpPr/>
          <p:nvPr/>
        </p:nvSpPr>
        <p:spPr>
          <a:xfrm>
            <a:off x="6226629" y="2889895"/>
            <a:ext cx="4511459" cy="2754348"/>
          </a:xfrm>
          <a:prstGeom prst="rect">
            <a:avLst/>
          </a:prstGeom>
          <a:gradFill rotWithShape="1">
            <a:gsLst>
              <a:gs pos="0">
                <a:srgbClr val="E6B91E">
                  <a:tint val="65000"/>
                  <a:lumMod val="110000"/>
                </a:srgbClr>
              </a:gs>
              <a:gs pos="88000">
                <a:srgbClr val="E6B91E">
                  <a:tint val="90000"/>
                </a:srgbClr>
              </a:gs>
            </a:gsLst>
            <a:lin ang="5400000" scaled="0"/>
          </a:gradFill>
          <a:ln w="12700" cap="rnd" cmpd="sng" algn="ctr">
            <a:solidFill>
              <a:srgbClr val="E6B9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When done, students who are stuck and need extra help are highlighted in RED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prstClr val="black"/>
              </a:solidFill>
              <a:latin typeface="Trebuchet MS" panose="020B060302020202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Homework can optionally be included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prstClr val="black"/>
              </a:solidFill>
              <a:latin typeface="Trebuchet MS" panose="020B060302020202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Click “Get Next Set of Exercises” to download the PDF</a:t>
            </a:r>
          </a:p>
        </p:txBody>
      </p:sp>
    </p:spTree>
    <p:extLst>
      <p:ext uri="{BB962C8B-B14F-4D97-AF65-F5344CB8AC3E}">
        <p14:creationId xmlns:p14="http://schemas.microsoft.com/office/powerpoint/2010/main" val="2633552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E990AD-30EC-453F-9124-E186163F9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0" y="0"/>
            <a:ext cx="1098326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C6BBAA-EA3B-4641-887B-614A7ECC42E0}"/>
              </a:ext>
            </a:extLst>
          </p:cNvPr>
          <p:cNvSpPr/>
          <p:nvPr/>
        </p:nvSpPr>
        <p:spPr>
          <a:xfrm>
            <a:off x="8092685" y="5574417"/>
            <a:ext cx="2645403" cy="1198011"/>
          </a:xfrm>
          <a:prstGeom prst="rect">
            <a:avLst/>
          </a:prstGeom>
          <a:gradFill rotWithShape="1">
            <a:gsLst>
              <a:gs pos="0">
                <a:srgbClr val="E6B91E">
                  <a:tint val="65000"/>
                  <a:lumMod val="110000"/>
                </a:srgbClr>
              </a:gs>
              <a:gs pos="88000">
                <a:srgbClr val="E6B91E">
                  <a:tint val="90000"/>
                </a:srgbClr>
              </a:gs>
            </a:gsLst>
            <a:lin ang="5400000" scaled="0"/>
          </a:gradFill>
          <a:ln w="12700" cap="rnd" cmpd="sng" algn="ctr">
            <a:solidFill>
              <a:srgbClr val="E6B9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Print the next day’s exercises with this PDF</a:t>
            </a:r>
          </a:p>
        </p:txBody>
      </p:sp>
    </p:spTree>
    <p:extLst>
      <p:ext uri="{BB962C8B-B14F-4D97-AF65-F5344CB8AC3E}">
        <p14:creationId xmlns:p14="http://schemas.microsoft.com/office/powerpoint/2010/main" val="3094517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B9F64D-AF1D-4167-A5D4-EF07D80BA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0" y="0"/>
            <a:ext cx="1098326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B2F8DE-47F3-4B6B-9C98-BA66B0A72E19}"/>
              </a:ext>
            </a:extLst>
          </p:cNvPr>
          <p:cNvSpPr/>
          <p:nvPr/>
        </p:nvSpPr>
        <p:spPr>
          <a:xfrm>
            <a:off x="8092685" y="5574417"/>
            <a:ext cx="2645403" cy="1198011"/>
          </a:xfrm>
          <a:prstGeom prst="rect">
            <a:avLst/>
          </a:prstGeom>
          <a:gradFill rotWithShape="1">
            <a:gsLst>
              <a:gs pos="0">
                <a:srgbClr val="E6B91E">
                  <a:tint val="65000"/>
                  <a:lumMod val="110000"/>
                </a:srgbClr>
              </a:gs>
              <a:gs pos="88000">
                <a:srgbClr val="E6B91E">
                  <a:tint val="90000"/>
                </a:srgbClr>
              </a:gs>
            </a:gsLst>
            <a:lin ang="5400000" scaled="0"/>
          </a:gradFill>
          <a:ln w="12700" cap="rnd" cmpd="sng" algn="ctr">
            <a:solidFill>
              <a:srgbClr val="E6B9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Trebuchet MS" panose="020B0603020202020204"/>
              </a:rPr>
              <a:t>Each page will have the student’s name on it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110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AB9E81-898B-420C-9E8A-9C644EC20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0" y="0"/>
            <a:ext cx="10983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77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sz="54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/>
              <a:t>Intro to Formative Loop</a:t>
            </a:r>
          </a:p>
          <a:p>
            <a:pPr marL="0" indent="0">
              <a:buNone/>
            </a:pPr>
            <a:r>
              <a:rPr lang="en-US" sz="2800" dirty="0"/>
              <a:t>Getting Started &amp; Demo</a:t>
            </a:r>
          </a:p>
          <a:p>
            <a:pPr marL="0" indent="0">
              <a:buNone/>
            </a:pPr>
            <a:r>
              <a:rPr lang="en-US" sz="2800" dirty="0"/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64705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E94972-1298-492D-B1EE-BBA9777CE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0" y="0"/>
            <a:ext cx="10983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87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E7A881-58BD-4F70-B56F-7A560BBC5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0" y="0"/>
            <a:ext cx="1098326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DF25D1-2BA7-461E-8CC9-E234533E1AF6}"/>
              </a:ext>
            </a:extLst>
          </p:cNvPr>
          <p:cNvSpPr/>
          <p:nvPr/>
        </p:nvSpPr>
        <p:spPr>
          <a:xfrm>
            <a:off x="8092685" y="5574417"/>
            <a:ext cx="2645403" cy="1198011"/>
          </a:xfrm>
          <a:prstGeom prst="rect">
            <a:avLst/>
          </a:prstGeom>
          <a:gradFill rotWithShape="1">
            <a:gsLst>
              <a:gs pos="0">
                <a:srgbClr val="E6B91E">
                  <a:tint val="65000"/>
                  <a:lumMod val="110000"/>
                </a:srgbClr>
              </a:gs>
              <a:gs pos="88000">
                <a:srgbClr val="E6B91E">
                  <a:tint val="90000"/>
                </a:srgbClr>
              </a:gs>
            </a:gsLst>
            <a:lin ang="5400000" scaled="0"/>
          </a:gradFill>
          <a:ln w="12700" cap="rnd" cmpd="sng" algn="ctr">
            <a:solidFill>
              <a:srgbClr val="E6B9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Award certificates print out when students finish major units</a:t>
            </a:r>
          </a:p>
        </p:txBody>
      </p:sp>
    </p:spTree>
    <p:extLst>
      <p:ext uri="{BB962C8B-B14F-4D97-AF65-F5344CB8AC3E}">
        <p14:creationId xmlns:p14="http://schemas.microsoft.com/office/powerpoint/2010/main" val="592142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8" y="1382486"/>
            <a:ext cx="3499971" cy="4093028"/>
          </a:xfrm>
        </p:spPr>
        <p:txBody>
          <a:bodyPr anchor="ctr">
            <a:normAutofit/>
          </a:bodyPr>
          <a:lstStyle/>
          <a:p>
            <a:r>
              <a:rPr lang="en-US" sz="4400" dirty="0"/>
              <a:t>Printing Tips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789450"/>
              </p:ext>
            </p:extLst>
          </p:nvPr>
        </p:nvGraphicFramePr>
        <p:xfrm>
          <a:off x="4319338" y="174886"/>
          <a:ext cx="7699838" cy="638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l="4259" t="9363" r="77596" b="6920"/>
          <a:stretch/>
        </p:blipFill>
        <p:spPr>
          <a:xfrm>
            <a:off x="-3094" y="5588266"/>
            <a:ext cx="1157657" cy="126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83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E143C-D7CA-46CC-BA61-D1A964235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Formative Loop Points</a:t>
            </a:r>
          </a:p>
        </p:txBody>
      </p:sp>
      <p:pic>
        <p:nvPicPr>
          <p:cNvPr id="2050" name="Picture 2" descr="https://formativeloop.com/wp-content/uploads/poitns.png">
            <a:extLst>
              <a:ext uri="{FF2B5EF4-FFF2-40B4-BE49-F238E27FC236}">
                <a16:creationId xmlns:a16="http://schemas.microsoft.com/office/drawing/2014/main" id="{EE685E36-C671-42D8-B00F-7E265FCBB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9" y="4942400"/>
            <a:ext cx="9578367" cy="1000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4A59B-DD23-41EB-90D2-7FB32AD86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328057"/>
            <a:ext cx="8596668" cy="3396343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US" b="1" dirty="0"/>
              <a:t>Points are awarded for progress throughout the program</a:t>
            </a:r>
            <a:endParaRPr lang="en-US" dirty="0"/>
          </a:p>
          <a:p>
            <a:pPr fontAlgn="base"/>
            <a:r>
              <a:rPr lang="en-US" dirty="0"/>
              <a:t>Daily attempt (Retry) – 5 points</a:t>
            </a:r>
          </a:p>
          <a:p>
            <a:pPr fontAlgn="base"/>
            <a:r>
              <a:rPr lang="en-US" dirty="0"/>
              <a:t>Passing a skill – 10 points</a:t>
            </a:r>
          </a:p>
          <a:p>
            <a:pPr fontAlgn="base"/>
            <a:r>
              <a:rPr lang="en-US" dirty="0"/>
              <a:t>Passing a mixed assessment – 20 points</a:t>
            </a:r>
          </a:p>
          <a:p>
            <a:pPr marL="0" indent="0" fontAlgn="base">
              <a:buNone/>
            </a:pPr>
            <a:endParaRPr lang="en-US" b="1" dirty="0"/>
          </a:p>
          <a:p>
            <a:pPr marL="0" indent="0" fontAlgn="base">
              <a:buNone/>
            </a:pPr>
            <a:r>
              <a:rPr lang="en-US" b="1" dirty="0"/>
              <a:t>Recommended levels for real-world incentives</a:t>
            </a:r>
            <a:endParaRPr lang="en-US" dirty="0"/>
          </a:p>
          <a:p>
            <a:pPr fontAlgn="base"/>
            <a:r>
              <a:rPr lang="en-US" b="1" dirty="0"/>
              <a:t>100 points </a:t>
            </a:r>
            <a:r>
              <a:rPr lang="en-US" dirty="0"/>
              <a:t>– large reward (trip to the treasure box, lunch with the teacher, Hershey kiss from the principal)</a:t>
            </a:r>
          </a:p>
          <a:p>
            <a:pPr fontAlgn="base"/>
            <a:r>
              <a:rPr lang="en-US" b="1" dirty="0"/>
              <a:t>50 points </a:t>
            </a:r>
            <a:r>
              <a:rPr lang="en-US" dirty="0"/>
              <a:t>– medium reward (line leader, shoes off day, bring a toy from home)</a:t>
            </a:r>
          </a:p>
          <a:p>
            <a:pPr fontAlgn="base"/>
            <a:r>
              <a:rPr lang="en-US" b="1" dirty="0"/>
              <a:t>25 points </a:t>
            </a:r>
            <a:r>
              <a:rPr lang="en-US" dirty="0"/>
              <a:t>– small reward (get a sticker, choose the story to be read, choose your seat)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A51FE7-6C38-4550-95B2-29C9E8EC6C15}"/>
              </a:ext>
            </a:extLst>
          </p:cNvPr>
          <p:cNvSpPr/>
          <p:nvPr/>
        </p:nvSpPr>
        <p:spPr>
          <a:xfrm>
            <a:off x="3816715" y="6065299"/>
            <a:ext cx="6438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Optional template for printing paper “points currency” : </a:t>
            </a:r>
            <a:r>
              <a:rPr lang="en-US" dirty="0">
                <a:hlinkClick r:id="rId3"/>
              </a:rPr>
              <a:t>http://formativeloop.com/wp-content/uploads/Loopers.pdf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4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8" y="1382486"/>
            <a:ext cx="3723460" cy="4405572"/>
          </a:xfrm>
        </p:spPr>
        <p:txBody>
          <a:bodyPr anchor="ctr">
            <a:normAutofit/>
          </a:bodyPr>
          <a:lstStyle/>
          <a:p>
            <a:r>
              <a:rPr lang="en-US" sz="4400" dirty="0"/>
              <a:t>Who manages the program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025866"/>
              </p:ext>
            </p:extLst>
          </p:nvPr>
        </p:nvGraphicFramePr>
        <p:xfrm>
          <a:off x="4319337" y="174886"/>
          <a:ext cx="8141605" cy="638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l="4259" t="9363" r="77596" b="6920"/>
          <a:stretch/>
        </p:blipFill>
        <p:spPr>
          <a:xfrm>
            <a:off x="0" y="5588266"/>
            <a:ext cx="1157657" cy="126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33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/>
            <a:r>
              <a:rPr lang="en-US" sz="5400" dirty="0"/>
              <a:t>Your First Day</a:t>
            </a:r>
          </a:p>
        </p:txBody>
      </p:sp>
    </p:spTree>
    <p:extLst>
      <p:ext uri="{BB962C8B-B14F-4D97-AF65-F5344CB8AC3E}">
        <p14:creationId xmlns:p14="http://schemas.microsoft.com/office/powerpoint/2010/main" val="1133043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211" y="0"/>
            <a:ext cx="9399578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C6A0DA-2BDF-42D9-BBE7-E916454C3755}"/>
              </a:ext>
            </a:extLst>
          </p:cNvPr>
          <p:cNvSpPr/>
          <p:nvPr/>
        </p:nvSpPr>
        <p:spPr>
          <a:xfrm>
            <a:off x="7256523" y="5002305"/>
            <a:ext cx="3481566" cy="17701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Login to formativeloop.com with you school email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Find your class in the list</a:t>
            </a:r>
          </a:p>
        </p:txBody>
      </p:sp>
    </p:spTree>
    <p:extLst>
      <p:ext uri="{BB962C8B-B14F-4D97-AF65-F5344CB8AC3E}">
        <p14:creationId xmlns:p14="http://schemas.microsoft.com/office/powerpoint/2010/main" val="400019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E232EF-87DD-4564-9F77-1B7EFEABC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68" y="0"/>
            <a:ext cx="1154626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FF1179-D3EC-49C7-866E-D73C4B491E21}"/>
              </a:ext>
            </a:extLst>
          </p:cNvPr>
          <p:cNvSpPr/>
          <p:nvPr/>
        </p:nvSpPr>
        <p:spPr>
          <a:xfrm>
            <a:off x="8092685" y="5574417"/>
            <a:ext cx="2645403" cy="1198011"/>
          </a:xfrm>
          <a:prstGeom prst="rect">
            <a:avLst/>
          </a:prstGeom>
          <a:gradFill rotWithShape="1">
            <a:gsLst>
              <a:gs pos="0">
                <a:srgbClr val="E6B91E">
                  <a:tint val="65000"/>
                  <a:lumMod val="110000"/>
                </a:srgbClr>
              </a:gs>
              <a:gs pos="88000">
                <a:srgbClr val="E6B91E">
                  <a:tint val="90000"/>
                </a:srgbClr>
              </a:gs>
            </a:gsLst>
            <a:lin ang="5400000" scaled="0"/>
          </a:gradFill>
          <a:ln w="12700" cap="rnd" cmpd="sng" algn="ctr">
            <a:solidFill>
              <a:srgbClr val="E6B9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This screen shows each student’s progress</a:t>
            </a:r>
          </a:p>
        </p:txBody>
      </p:sp>
    </p:spTree>
    <p:extLst>
      <p:ext uri="{BB962C8B-B14F-4D97-AF65-F5344CB8AC3E}">
        <p14:creationId xmlns:p14="http://schemas.microsoft.com/office/powerpoint/2010/main" val="1319318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FA13CD-6D67-4E55-BA2E-35C028903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53" y="0"/>
            <a:ext cx="1155389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FF1179-D3EC-49C7-866E-D73C4B491E21}"/>
              </a:ext>
            </a:extLst>
          </p:cNvPr>
          <p:cNvSpPr/>
          <p:nvPr/>
        </p:nvSpPr>
        <p:spPr>
          <a:xfrm>
            <a:off x="8092685" y="5031645"/>
            <a:ext cx="2645403" cy="1740783"/>
          </a:xfrm>
          <a:prstGeom prst="rect">
            <a:avLst/>
          </a:prstGeom>
          <a:gradFill rotWithShape="1">
            <a:gsLst>
              <a:gs pos="0">
                <a:srgbClr val="E6B91E">
                  <a:tint val="65000"/>
                  <a:lumMod val="110000"/>
                </a:srgbClr>
              </a:gs>
              <a:gs pos="88000">
                <a:srgbClr val="E6B91E">
                  <a:tint val="90000"/>
                </a:srgbClr>
              </a:gs>
            </a:gsLst>
            <a:lin ang="5400000" scaled="0"/>
          </a:gradFill>
          <a:ln w="12700" cap="rnd" cmpd="sng" algn="ctr">
            <a:solidFill>
              <a:srgbClr val="E6B9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Click on a skill if you want to SKIP a student ahead (usually just start everyone at the beginning)</a:t>
            </a:r>
          </a:p>
        </p:txBody>
      </p:sp>
    </p:spTree>
    <p:extLst>
      <p:ext uri="{BB962C8B-B14F-4D97-AF65-F5344CB8AC3E}">
        <p14:creationId xmlns:p14="http://schemas.microsoft.com/office/powerpoint/2010/main" val="3873417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211" y="0"/>
            <a:ext cx="939957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C947A-B0A6-4932-8BD2-5E44A193A913}"/>
              </a:ext>
            </a:extLst>
          </p:cNvPr>
          <p:cNvSpPr/>
          <p:nvPr/>
        </p:nvSpPr>
        <p:spPr>
          <a:xfrm>
            <a:off x="7571015" y="4855611"/>
            <a:ext cx="3167074" cy="1916817"/>
          </a:xfrm>
          <a:prstGeom prst="rect">
            <a:avLst/>
          </a:prstGeom>
          <a:gradFill rotWithShape="1">
            <a:gsLst>
              <a:gs pos="0">
                <a:srgbClr val="E6B91E">
                  <a:tint val="65000"/>
                  <a:lumMod val="110000"/>
                </a:srgbClr>
              </a:gs>
              <a:gs pos="88000">
                <a:srgbClr val="E6B91E">
                  <a:tint val="90000"/>
                </a:srgbClr>
              </a:gs>
            </a:gsLst>
            <a:lin ang="5400000" scaled="0"/>
          </a:gradFill>
          <a:ln w="12700" cap="rnd" cmpd="sng" algn="ctr">
            <a:solidFill>
              <a:srgbClr val="E6B9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Later you will be able to hover over a skill to see how many attempts -&gt; light blue are skills that were skipped</a:t>
            </a:r>
          </a:p>
        </p:txBody>
      </p:sp>
    </p:spTree>
    <p:extLst>
      <p:ext uri="{BB962C8B-B14F-4D97-AF65-F5344CB8AC3E}">
        <p14:creationId xmlns:p14="http://schemas.microsoft.com/office/powerpoint/2010/main" val="33111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95" t="19725" r="1268" b="5529"/>
          <a:stretch/>
        </p:blipFill>
        <p:spPr>
          <a:xfrm>
            <a:off x="223213" y="1536879"/>
            <a:ext cx="11745534" cy="5194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122" y="519449"/>
            <a:ext cx="5869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students complete a 5-minute</a:t>
            </a: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Individualized paper-pencil practice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2142" y="519449"/>
            <a:ext cx="5869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grade on the computer, then print tomorrow’s exercises</a:t>
            </a:r>
          </a:p>
        </p:txBody>
      </p:sp>
    </p:spTree>
    <p:extLst>
      <p:ext uri="{BB962C8B-B14F-4D97-AF65-F5344CB8AC3E}">
        <p14:creationId xmlns:p14="http://schemas.microsoft.com/office/powerpoint/2010/main" val="3925247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211" y="0"/>
            <a:ext cx="939957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7FD9C1-7CA8-4636-9958-FCE94ECE96AB}"/>
              </a:ext>
            </a:extLst>
          </p:cNvPr>
          <p:cNvSpPr/>
          <p:nvPr/>
        </p:nvSpPr>
        <p:spPr>
          <a:xfrm>
            <a:off x="8092685" y="5574417"/>
            <a:ext cx="2645403" cy="1198011"/>
          </a:xfrm>
          <a:prstGeom prst="rect">
            <a:avLst/>
          </a:prstGeom>
          <a:gradFill rotWithShape="1">
            <a:gsLst>
              <a:gs pos="0">
                <a:srgbClr val="E6B91E">
                  <a:tint val="65000"/>
                  <a:lumMod val="110000"/>
                </a:srgbClr>
              </a:gs>
              <a:gs pos="88000">
                <a:srgbClr val="E6B91E">
                  <a:tint val="90000"/>
                </a:srgbClr>
              </a:gs>
            </a:gsLst>
            <a:lin ang="5400000" scaled="0"/>
          </a:gradFill>
          <a:ln w="12700" cap="rnd" cmpd="sng" algn="ctr">
            <a:solidFill>
              <a:srgbClr val="E6B9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Clicking on a student presents their progress in the program</a:t>
            </a:r>
          </a:p>
        </p:txBody>
      </p:sp>
    </p:spTree>
    <p:extLst>
      <p:ext uri="{BB962C8B-B14F-4D97-AF65-F5344CB8AC3E}">
        <p14:creationId xmlns:p14="http://schemas.microsoft.com/office/powerpoint/2010/main" val="2659152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E232EF-87DD-4564-9F77-1B7EFEABC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68" y="0"/>
            <a:ext cx="1154626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FF1179-D3EC-49C7-866E-D73C4B491E21}"/>
              </a:ext>
            </a:extLst>
          </p:cNvPr>
          <p:cNvSpPr/>
          <p:nvPr/>
        </p:nvSpPr>
        <p:spPr>
          <a:xfrm>
            <a:off x="8092685" y="5574417"/>
            <a:ext cx="2645403" cy="1198011"/>
          </a:xfrm>
          <a:prstGeom prst="rect">
            <a:avLst/>
          </a:prstGeom>
          <a:gradFill rotWithShape="1">
            <a:gsLst>
              <a:gs pos="0">
                <a:srgbClr val="E6B91E">
                  <a:tint val="65000"/>
                  <a:lumMod val="110000"/>
                </a:srgbClr>
              </a:gs>
              <a:gs pos="88000">
                <a:srgbClr val="E6B91E">
                  <a:tint val="90000"/>
                </a:srgbClr>
              </a:gs>
            </a:gsLst>
            <a:lin ang="5400000" scaled="0"/>
          </a:gradFill>
          <a:ln w="12700" cap="rnd" cmpd="sng" algn="ctr">
            <a:solidFill>
              <a:srgbClr val="E6B9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Just click “Get First set of Exercises</a:t>
            </a:r>
            <a:r>
              <a:rPr lang="en-US" kern="0" dirty="0">
                <a:solidFill>
                  <a:prstClr val="black"/>
                </a:solidFill>
                <a:latin typeface="Trebuchet MS" panose="020B0603020202020204"/>
              </a:rPr>
              <a:t>” and print to get started!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095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D173B-B0A6-4A3F-90C2-F2CCF7B0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key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49DCA-C0A0-4ADE-9D93-8C4F0CB7B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Commitment to practice - </a:t>
            </a:r>
            <a:r>
              <a:rPr lang="en-US" dirty="0"/>
              <a:t>Getting to 4 or 5 days a week will greatly improve your success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Spot check!  Grading for accuracy takes too long </a:t>
            </a:r>
            <a:r>
              <a:rPr lang="en-US" dirty="0"/>
              <a:t>– it’s a daily practice, and needs to be efficient in order for your to be able to manage it!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Intervention for stuck students </a:t>
            </a:r>
            <a:r>
              <a:rPr lang="en-US" dirty="0"/>
              <a:t>– When a student retires more than 3 times, the program will highlight them as stuck.  Make sure to provide extra assistance to help them with that skill.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Build an easy incentive program with the points </a:t>
            </a:r>
            <a:r>
              <a:rPr lang="en-US" dirty="0"/>
              <a:t>– When done well, the students will beg you to do math!</a:t>
            </a:r>
          </a:p>
        </p:txBody>
      </p:sp>
    </p:spTree>
    <p:extLst>
      <p:ext uri="{BB962C8B-B14F-4D97-AF65-F5344CB8AC3E}">
        <p14:creationId xmlns:p14="http://schemas.microsoft.com/office/powerpoint/2010/main" val="2684144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ffectLst/>
        </p:spPr>
      </p:sp>
      <p:grpSp>
        <p:nvGrpSpPr>
          <p:cNvPr id="44" name="Group 4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5" name="Straight Connector 44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6" name="Rectangle 5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8" name="Isosceles Triangle 5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3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60" name="Straight Connector 5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Isosceles Triangle 6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7" y="1396999"/>
            <a:ext cx="7766936" cy="21928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5400" dirty="0"/>
              <a:t>Thank You!</a:t>
            </a:r>
          </a:p>
        </p:txBody>
      </p:sp>
      <p:sp>
        <p:nvSpPr>
          <p:cNvPr id="21" name="Subtitle 6"/>
          <p:cNvSpPr txBox="1">
            <a:spLocks/>
          </p:cNvSpPr>
          <p:nvPr/>
        </p:nvSpPr>
        <p:spPr>
          <a:xfrm>
            <a:off x="2498271" y="4241334"/>
            <a:ext cx="5135204" cy="17022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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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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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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For help, reach out to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your campus coordinator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or 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2" panose="05020102010507070707" pitchFamily="18" charset="2"/>
              <a:buNone/>
              <a:tabLst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hlinkClick r:id="rId2"/>
              </a:rPr>
              <a:t>support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2"/>
              </a:rPr>
              <a:t>@formativeloop.com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405" y="20773"/>
            <a:ext cx="8384259" cy="199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106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Higher level problem solving</a:t>
            </a:r>
            <a:br>
              <a:rPr lang="en-US" dirty="0"/>
            </a:br>
            <a:r>
              <a:rPr lang="en-US" dirty="0"/>
              <a:t>requires a solid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1" y="1988135"/>
            <a:ext cx="6454233" cy="445037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dirty="0"/>
              <a:t>Formative Loop is focused on </a:t>
            </a:r>
            <a:r>
              <a:rPr lang="en-US" b="1" dirty="0"/>
              <a:t>basic facts </a:t>
            </a:r>
            <a:r>
              <a:rPr lang="en-US" dirty="0"/>
              <a:t>&amp; </a:t>
            </a:r>
            <a:r>
              <a:rPr lang="en-US" b="1" dirty="0"/>
              <a:t>foundational skills </a:t>
            </a:r>
            <a:r>
              <a:rPr lang="en-US" dirty="0"/>
              <a:t>aligned with common core and state standards</a:t>
            </a:r>
            <a:endParaRPr lang="en-US" b="1" dirty="0"/>
          </a:p>
          <a:p>
            <a:pPr lvl="1">
              <a:lnSpc>
                <a:spcPct val="80000"/>
              </a:lnSpc>
            </a:pPr>
            <a:r>
              <a:rPr lang="en-US" sz="1800" dirty="0"/>
              <a:t>Making 10, Place Value, Expanded Form, Rounding, Number spelling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Perimeter, Fractions, Time, Money, Order of operations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  <a:p>
            <a:pPr marL="0" indent="0">
              <a:lnSpc>
                <a:spcPct val="80000"/>
              </a:lnSpc>
              <a:buNone/>
            </a:pPr>
            <a:r>
              <a:rPr lang="en-US" b="1" dirty="0">
                <a:solidFill>
                  <a:schemeClr val="accent2"/>
                </a:solidFill>
              </a:rPr>
              <a:t>Students receive daily skills practice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b="1" dirty="0">
                <a:solidFill>
                  <a:schemeClr val="accent2"/>
                </a:solidFill>
              </a:rPr>
              <a:t>	</a:t>
            </a:r>
            <a:r>
              <a:rPr lang="en-US" dirty="0"/>
              <a:t>Practice is KEY to mastering any skill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b="1" dirty="0">
                <a:solidFill>
                  <a:schemeClr val="accent2"/>
                </a:solidFill>
              </a:rPr>
              <a:t>Teachers receive daily data on student skill gaps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b="1" dirty="0">
                <a:solidFill>
                  <a:schemeClr val="accent2"/>
                </a:solidFill>
              </a:rPr>
              <a:t>	</a:t>
            </a:r>
            <a:r>
              <a:rPr lang="en-US" dirty="0"/>
              <a:t>This is KEY to focusing instructional time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329486" y="668166"/>
            <a:ext cx="4192206" cy="5565914"/>
            <a:chOff x="6754090" y="1179443"/>
            <a:chExt cx="4192206" cy="5565914"/>
          </a:xfrm>
        </p:grpSpPr>
        <p:sp>
          <p:nvSpPr>
            <p:cNvPr id="4" name="Rectangle 3"/>
            <p:cNvSpPr/>
            <p:nvPr/>
          </p:nvSpPr>
          <p:spPr>
            <a:xfrm>
              <a:off x="6754090" y="1179443"/>
              <a:ext cx="4192206" cy="5565914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1030" y="3324429"/>
              <a:ext cx="3747715" cy="90882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r="441"/>
            <a:stretch/>
          </p:blipFill>
          <p:spPr>
            <a:xfrm>
              <a:off x="6807099" y="2303759"/>
              <a:ext cx="3927162" cy="9501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31957" y="1577275"/>
              <a:ext cx="1247775" cy="457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24871" y="4320660"/>
              <a:ext cx="3065010" cy="40866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27046" y="1333794"/>
              <a:ext cx="2174767" cy="89944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24871" y="4975799"/>
              <a:ext cx="1371600" cy="1600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331957" y="4975799"/>
              <a:ext cx="1447800" cy="1657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3674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5658" r="38465" b="-1"/>
          <a:stretch/>
        </p:blipFill>
        <p:spPr>
          <a:xfrm>
            <a:off x="20" y="10"/>
            <a:ext cx="2734036" cy="6867719"/>
          </a:xfrm>
          <a:custGeom>
            <a:avLst/>
            <a:gdLst>
              <a:gd name="connsiteX0" fmla="*/ 0 w 2734056"/>
              <a:gd name="connsiteY0" fmla="*/ 0 h 6858000"/>
              <a:gd name="connsiteX1" fmla="*/ 1674254 w 2734056"/>
              <a:gd name="connsiteY1" fmla="*/ 0 h 6858000"/>
              <a:gd name="connsiteX2" fmla="*/ 2734056 w 2734056"/>
              <a:gd name="connsiteY2" fmla="*/ 6850199 h 6858000"/>
              <a:gd name="connsiteX3" fmla="*/ 2734056 w 2734056"/>
              <a:gd name="connsiteY3" fmla="*/ 6858000 h 6858000"/>
              <a:gd name="connsiteX4" fmla="*/ 461457 w 2734056"/>
              <a:gd name="connsiteY4" fmla="*/ 6858000 h 6858000"/>
              <a:gd name="connsiteX5" fmla="*/ 0 w 2734056"/>
              <a:gd name="connsiteY5" fmla="*/ 41341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1" name="Isosceles Tri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561" y="609600"/>
            <a:ext cx="8330629" cy="1320800"/>
          </a:xfrm>
        </p:spPr>
        <p:txBody>
          <a:bodyPr>
            <a:normAutofit/>
          </a:bodyPr>
          <a:lstStyle/>
          <a:p>
            <a:r>
              <a:rPr lang="en-US" dirty="0"/>
              <a:t>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562" y="1508289"/>
            <a:ext cx="7670752" cy="478759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600" dirty="0"/>
              <a:t>Students do a daily 5 minute</a:t>
            </a:r>
            <a:r>
              <a:rPr lang="en-US" sz="1600" i="1" dirty="0"/>
              <a:t> </a:t>
            </a:r>
            <a:r>
              <a:rPr lang="en-US" sz="1600" b="1" i="1" dirty="0"/>
              <a:t>individualized</a:t>
            </a:r>
            <a:r>
              <a:rPr lang="en-US" sz="1600" dirty="0"/>
              <a:t> math practice on paper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Students must master a skill to advance in the program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Teachers &amp; Administrators track progress on the Formative Loop Website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Daily practice is printed as a PDF </a:t>
            </a:r>
            <a:r>
              <a:rPr lang="en-US" b="1" dirty="0"/>
              <a:t>with the student’s name on it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/>
              <a:t>Easy to adopt consistently across a campus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5 mins in class for the practice &amp; 4-7 mins for grading and feedback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/>
              <a:t>Fine-grained reports for teachers and administrators to identify problem areas and needed intervention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Individualized Homework included for extra practice and parent involvement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/>
              <a:t>Points and Award Certificates </a:t>
            </a:r>
            <a:r>
              <a:rPr lang="en-US" sz="1600" dirty="0"/>
              <a:t>keep the students engaged</a:t>
            </a:r>
          </a:p>
        </p:txBody>
      </p:sp>
    </p:spTree>
    <p:extLst>
      <p:ext uri="{BB962C8B-B14F-4D97-AF65-F5344CB8AC3E}">
        <p14:creationId xmlns:p14="http://schemas.microsoft.com/office/powerpoint/2010/main" val="64106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4815D-791E-4197-B721-0D52712C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4E2C3-5E40-45B7-A93C-E383C557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Upload your class lists with these buttons when you first login</a:t>
            </a:r>
          </a:p>
          <a:p>
            <a:pPr lvl="1"/>
            <a:r>
              <a:rPr lang="en-US" dirty="0"/>
              <a:t>Possible to bulk upload students from Excel or</a:t>
            </a:r>
            <a:br>
              <a:rPr lang="en-US" dirty="0"/>
            </a:br>
            <a:r>
              <a:rPr lang="en-US" dirty="0"/>
              <a:t>just type in your student names</a:t>
            </a:r>
          </a:p>
          <a:p>
            <a:pPr marL="0" indent="0">
              <a:buNone/>
            </a:pPr>
            <a:r>
              <a:rPr lang="en-US" dirty="0"/>
              <a:t>2. Add teachers or graders</a:t>
            </a:r>
          </a:p>
          <a:p>
            <a:pPr lvl="1"/>
            <a:r>
              <a:rPr lang="en-US" dirty="0"/>
              <a:t>They will receive a welcome email to setup their account</a:t>
            </a:r>
          </a:p>
          <a:p>
            <a:pPr marL="0" indent="0">
              <a:buNone/>
            </a:pPr>
            <a:r>
              <a:rPr lang="en-US" dirty="0"/>
              <a:t>3. Print your first day’s exercises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When to begin the program</a:t>
            </a:r>
          </a:p>
          <a:p>
            <a:pPr lvl="1"/>
            <a:r>
              <a:rPr lang="en-US" dirty="0"/>
              <a:t>Grade 1 typically starts third month of school</a:t>
            </a:r>
          </a:p>
          <a:p>
            <a:pPr lvl="1"/>
            <a:r>
              <a:rPr lang="en-US" dirty="0"/>
              <a:t>Grades 2-8 start as close as possible to the first day of school</a:t>
            </a:r>
          </a:p>
          <a:p>
            <a:pPr lvl="1"/>
            <a:r>
              <a:rPr lang="en-US" dirty="0"/>
              <a:t>All students start at the beginning of the sequence – a spiral review of the previous grade level is included and students quickly get to their skill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D4B89-8A5E-4F28-A781-AA45FF177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118" y="2033935"/>
            <a:ext cx="4895927" cy="688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425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ffectLst/>
        </p:spPr>
      </p:sp>
      <p:grpSp>
        <p:nvGrpSpPr>
          <p:cNvPr id="115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16" name="Rectangle 8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8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3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18" name="Straight Connector 8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9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1" name="Isosceles Triangle 9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/>
            <a:r>
              <a:rPr lang="en-US" sz="5400" dirty="0"/>
              <a:t>Day to day with Formative Loop</a:t>
            </a:r>
          </a:p>
        </p:txBody>
      </p:sp>
    </p:spTree>
    <p:extLst>
      <p:ext uri="{BB962C8B-B14F-4D97-AF65-F5344CB8AC3E}">
        <p14:creationId xmlns:p14="http://schemas.microsoft.com/office/powerpoint/2010/main" val="2945705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211" y="0"/>
            <a:ext cx="9399578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C6A0DA-2BDF-42D9-BBE7-E916454C3755}"/>
              </a:ext>
            </a:extLst>
          </p:cNvPr>
          <p:cNvSpPr/>
          <p:nvPr/>
        </p:nvSpPr>
        <p:spPr>
          <a:xfrm>
            <a:off x="7256523" y="3628261"/>
            <a:ext cx="3481566" cy="3144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Start your math day with the 5-minute timed practice.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Collect the papers, and login to formativeloop.com with you school email.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Find your class in the list to begin grading</a:t>
            </a:r>
          </a:p>
        </p:txBody>
      </p:sp>
    </p:spTree>
    <p:extLst>
      <p:ext uri="{BB962C8B-B14F-4D97-AF65-F5344CB8AC3E}">
        <p14:creationId xmlns:p14="http://schemas.microsoft.com/office/powerpoint/2010/main" val="76717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211" y="0"/>
            <a:ext cx="939957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595B18-9588-43AF-BBA0-0D86AAC175B7}"/>
              </a:ext>
            </a:extLst>
          </p:cNvPr>
          <p:cNvSpPr/>
          <p:nvPr/>
        </p:nvSpPr>
        <p:spPr>
          <a:xfrm>
            <a:off x="8092685" y="5574417"/>
            <a:ext cx="2645403" cy="11980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Click “Start Grading”</a:t>
            </a:r>
          </a:p>
        </p:txBody>
      </p:sp>
    </p:spTree>
    <p:extLst>
      <p:ext uri="{BB962C8B-B14F-4D97-AF65-F5344CB8AC3E}">
        <p14:creationId xmlns:p14="http://schemas.microsoft.com/office/powerpoint/2010/main" val="25236579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3359</TotalTime>
  <Words>898</Words>
  <Application>Microsoft Office PowerPoint</Application>
  <PresentationFormat>Widescreen</PresentationFormat>
  <Paragraphs>124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Trebuchet MS</vt:lpstr>
      <vt:lpstr>Wingdings 2</vt:lpstr>
      <vt:lpstr>Wingdings 3</vt:lpstr>
      <vt:lpstr>Facet</vt:lpstr>
      <vt:lpstr>Office Theme</vt:lpstr>
      <vt:lpstr>PowerPoint Presentation</vt:lpstr>
      <vt:lpstr>Agenda</vt:lpstr>
      <vt:lpstr>PowerPoint Presentation</vt:lpstr>
      <vt:lpstr>Higher level problem solving requires a solid foundation</vt:lpstr>
      <vt:lpstr>How it works</vt:lpstr>
      <vt:lpstr>Getting ready</vt:lpstr>
      <vt:lpstr>Day to day with Formative Loop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Grading Tips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Printing Tips</vt:lpstr>
      <vt:lpstr>Formative Loop Points</vt:lpstr>
      <vt:lpstr>Who manages the program</vt:lpstr>
      <vt:lpstr>Your First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of key best practices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Dustin Friesenhahn</dc:creator>
  <cp:lastModifiedBy>Dustin Friesenhahn</cp:lastModifiedBy>
  <cp:revision>38</cp:revision>
  <dcterms:created xsi:type="dcterms:W3CDTF">2017-04-20T19:51:47Z</dcterms:created>
  <dcterms:modified xsi:type="dcterms:W3CDTF">2017-08-16T16:31:51Z</dcterms:modified>
</cp:coreProperties>
</file>